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3" r:id="rId1"/>
  </p:sldMasterIdLst>
  <p:notesMasterIdLst>
    <p:notesMasterId r:id="rId72"/>
  </p:notesMasterIdLst>
  <p:sldIdLst>
    <p:sldId id="505" r:id="rId2"/>
    <p:sldId id="256" r:id="rId3"/>
    <p:sldId id="284" r:id="rId4"/>
    <p:sldId id="285" r:id="rId5"/>
    <p:sldId id="297" r:id="rId6"/>
    <p:sldId id="440" r:id="rId7"/>
    <p:sldId id="441" r:id="rId8"/>
    <p:sldId id="442" r:id="rId9"/>
    <p:sldId id="506" r:id="rId10"/>
    <p:sldId id="444" r:id="rId11"/>
    <p:sldId id="445" r:id="rId12"/>
    <p:sldId id="446" r:id="rId13"/>
    <p:sldId id="447" r:id="rId14"/>
    <p:sldId id="448" r:id="rId15"/>
    <p:sldId id="449" r:id="rId16"/>
    <p:sldId id="450" r:id="rId17"/>
    <p:sldId id="451" r:id="rId18"/>
    <p:sldId id="452" r:id="rId19"/>
    <p:sldId id="453" r:id="rId20"/>
    <p:sldId id="454" r:id="rId21"/>
    <p:sldId id="455" r:id="rId22"/>
    <p:sldId id="507" r:id="rId23"/>
    <p:sldId id="457" r:id="rId24"/>
    <p:sldId id="458" r:id="rId25"/>
    <p:sldId id="501" r:id="rId26"/>
    <p:sldId id="459" r:id="rId27"/>
    <p:sldId id="460" r:id="rId28"/>
    <p:sldId id="509" r:id="rId29"/>
    <p:sldId id="461" r:id="rId30"/>
    <p:sldId id="463" r:id="rId31"/>
    <p:sldId id="464" r:id="rId32"/>
    <p:sldId id="465" r:id="rId33"/>
    <p:sldId id="510" r:id="rId34"/>
    <p:sldId id="511" r:id="rId35"/>
    <p:sldId id="512" r:id="rId36"/>
    <p:sldId id="513" r:id="rId37"/>
    <p:sldId id="514" r:id="rId38"/>
    <p:sldId id="469" r:id="rId39"/>
    <p:sldId id="508" r:id="rId40"/>
    <p:sldId id="515" r:id="rId41"/>
    <p:sldId id="472" r:id="rId42"/>
    <p:sldId id="473" r:id="rId43"/>
    <p:sldId id="474" r:id="rId44"/>
    <p:sldId id="475" r:id="rId45"/>
    <p:sldId id="476" r:id="rId46"/>
    <p:sldId id="477" r:id="rId47"/>
    <p:sldId id="478" r:id="rId48"/>
    <p:sldId id="479" r:id="rId49"/>
    <p:sldId id="480" r:id="rId50"/>
    <p:sldId id="481" r:id="rId51"/>
    <p:sldId id="482" r:id="rId52"/>
    <p:sldId id="483" r:id="rId53"/>
    <p:sldId id="484" r:id="rId54"/>
    <p:sldId id="485" r:id="rId55"/>
    <p:sldId id="486" r:id="rId56"/>
    <p:sldId id="487" r:id="rId57"/>
    <p:sldId id="488" r:id="rId58"/>
    <p:sldId id="489" r:id="rId59"/>
    <p:sldId id="490" r:id="rId60"/>
    <p:sldId id="491" r:id="rId61"/>
    <p:sldId id="492" r:id="rId62"/>
    <p:sldId id="493" r:id="rId63"/>
    <p:sldId id="494" r:id="rId64"/>
    <p:sldId id="495" r:id="rId65"/>
    <p:sldId id="496" r:id="rId66"/>
    <p:sldId id="497" r:id="rId67"/>
    <p:sldId id="498" r:id="rId68"/>
    <p:sldId id="499" r:id="rId69"/>
    <p:sldId id="504" r:id="rId70"/>
    <p:sldId id="500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2DF"/>
    <a:srgbClr val="00C491"/>
    <a:srgbClr val="00CC99"/>
    <a:srgbClr val="CCFFCC"/>
    <a:srgbClr val="CCFF99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0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4B7FEE4D-ADA4-4385-BB0A-E33FE6F957C4}" type="datetimeFigureOut">
              <a:rPr lang="zh-TW" altLang="en-US"/>
              <a:pPr>
                <a:defRPr/>
              </a:pPr>
              <a:t>2020/6/16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E6BADA5C-B84D-4695-A2FC-01D7A41D8E5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3285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1">
          <a:blip r:embed="rId2" cstate="screen">
            <a:alphaModFix amt="8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00808"/>
            <a:ext cx="9144000" cy="1470025"/>
          </a:xfrm>
          <a:solidFill>
            <a:srgbClr val="FFFFFF">
              <a:alpha val="80000"/>
            </a:srgbClr>
          </a:solidFill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87167"/>
            <a:ext cx="6400800" cy="197408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4000" b="1" cap="none" spc="0" baseline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a typeface="標楷體" panose="03000509000000000000" pitchFamily="65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F15C-2614-4769-9F47-BB4BFE1F4812}" type="datetime1">
              <a:rPr lang="en-GB" altLang="zh-TW" smtClean="0"/>
              <a:t>16/06/2020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030F321-9F8E-4C28-AEDC-DF0E2C5204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441" y="6397413"/>
            <a:ext cx="1197192" cy="41282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870A37F-FD5A-4C96-A667-E34D75473DDF}"/>
              </a:ext>
            </a:extLst>
          </p:cNvPr>
          <p:cNvSpPr/>
          <p:nvPr/>
        </p:nvSpPr>
        <p:spPr>
          <a:xfrm>
            <a:off x="1693177" y="6390593"/>
            <a:ext cx="617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本內容僅供授課使用，禁止提供網路下載、重製或翻印。</a:t>
            </a:r>
          </a:p>
        </p:txBody>
      </p:sp>
    </p:spTree>
    <p:extLst>
      <p:ext uri="{BB962C8B-B14F-4D97-AF65-F5344CB8AC3E}">
        <p14:creationId xmlns:p14="http://schemas.microsoft.com/office/powerpoint/2010/main" val="2527652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1D234-58DB-4ADC-8A99-3277993626C6}" type="datetime1">
              <a:rPr lang="en-GB" altLang="zh-TW" smtClean="0"/>
              <a:t>16/06/2020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36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BF23-B051-4F0F-87AB-EBFE0FEE3150}" type="datetime1">
              <a:rPr lang="en-GB" altLang="zh-TW" smtClean="0"/>
              <a:t>16/06/2020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836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9B2AA-4DD4-471B-BFA2-445CF9293711}" type="datetime1">
              <a:rPr lang="en-GB" altLang="zh-TW" smtClean="0"/>
              <a:t>16/06/2020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012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90000"/>
            </a:schemeClr>
          </a:solidFill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68F37-F58E-4933-8D3F-DFAC4836FFC8}" type="datetime1">
              <a:rPr lang="en-GB" altLang="zh-TW" smtClean="0"/>
              <a:t>16/06/2020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854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例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562869"/>
            <a:ext cx="7772400" cy="786011"/>
          </a:xfrm>
        </p:spPr>
        <p:txBody>
          <a:bodyPr anchor="t"/>
          <a:lstStyle>
            <a:lvl1pPr algn="l">
              <a:defRPr sz="4000" b="1" cap="all">
                <a:solidFill>
                  <a:schemeClr val="accent6"/>
                </a:solidFill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492896"/>
            <a:ext cx="7772400" cy="3744416"/>
          </a:xfrm>
          <a:noFill/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E699-CC19-499D-AD43-266A928AA907}" type="datetime1">
              <a:rPr lang="en-GB" altLang="zh-TW" smtClean="0"/>
              <a:t>16/06/2020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434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練習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562869"/>
            <a:ext cx="7772400" cy="786011"/>
          </a:xfrm>
        </p:spPr>
        <p:txBody>
          <a:bodyPr anchor="t"/>
          <a:lstStyle>
            <a:lvl1pPr algn="l">
              <a:defRPr sz="4000" b="1" cap="all">
                <a:solidFill>
                  <a:schemeClr val="accent3"/>
                </a:solidFill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492896"/>
            <a:ext cx="7772400" cy="3744416"/>
          </a:xfrm>
          <a:noFill/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9687-286B-45DD-8AAA-8222C9ED82AC}" type="datetime1">
              <a:rPr lang="en-GB" altLang="zh-TW" smtClean="0"/>
              <a:t>16/06/2020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78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038600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40768"/>
            <a:ext cx="4038600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EBD3-B1A2-414F-B59D-363ADB10FF50}" type="datetime1">
              <a:rPr lang="en-GB" altLang="zh-TW" smtClean="0"/>
              <a:t>16/06/2020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61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252D-55B7-4C90-BA14-6722629EE59F}" type="datetime1">
              <a:rPr lang="en-GB" altLang="zh-TW" smtClean="0"/>
              <a:t>16/06/2020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507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76ED-7F6E-492D-8BEC-A70C3B862BAE}" type="datetime1">
              <a:rPr lang="en-GB" altLang="zh-TW" smtClean="0"/>
              <a:t>16/06/2020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106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1C540-88F5-4FF3-9EF1-B479D41C82C7}" type="datetime1">
              <a:rPr lang="en-GB" altLang="zh-TW" smtClean="0"/>
              <a:t>16/06/2020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480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068C3-F732-4FA7-99D1-2F2A4491928B}" type="datetime1">
              <a:rPr lang="en-GB" altLang="zh-TW" smtClean="0"/>
              <a:t>16/06/2020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52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E4EA4B9-35B9-40E5-95AA-90241BA1F8D5}"/>
              </a:ext>
            </a:extLst>
          </p:cNvPr>
          <p:cNvSpPr/>
          <p:nvPr/>
        </p:nvSpPr>
        <p:spPr>
          <a:xfrm>
            <a:off x="0" y="0"/>
            <a:ext cx="8028384" cy="12687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501558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66874" y="6381328"/>
            <a:ext cx="13929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388B3328-7944-44F1-B7DF-5D432EEE3657}" type="datetime1">
              <a:rPr lang="en-GB" altLang="zh-TW" smtClean="0"/>
              <a:t>16/06/2020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8132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D0F328F-BF98-4ECF-A569-D2B5D757F7D0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397413"/>
            <a:ext cx="1209675" cy="412825"/>
          </a:xfrm>
          <a:prstGeom prst="rect">
            <a:avLst/>
          </a:prstGeom>
        </p:spPr>
      </p:pic>
      <p:pic>
        <p:nvPicPr>
          <p:cNvPr id="11" name="圖片 10" descr="一張含有 室外, 建築物, 大, 水 的圖片&#10;&#10;自動產生的描述">
            <a:extLst>
              <a:ext uri="{FF2B5EF4-FFF2-40B4-BE49-F238E27FC236}">
                <a16:creationId xmlns:a16="http://schemas.microsoft.com/office/drawing/2014/main" id="{10B2163E-9017-46C6-B86D-E18E6765BB1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4" r="21283"/>
          <a:stretch/>
        </p:blipFill>
        <p:spPr>
          <a:xfrm>
            <a:off x="7956376" y="-7385"/>
            <a:ext cx="1187624" cy="126876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99412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A0FD766-85EC-4A27-8148-41F6631804B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397413"/>
            <a:ext cx="1209675" cy="41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7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 baseline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Ø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742950" indent="-28575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Times New Roman" panose="02020603050405020304" pitchFamily="18" charset="0"/>
        <a:buChar char="‣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–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»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8.1.pdf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8.2.pdf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&#20363;&#38988;8.3.pd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&#20363;&#38988;8.4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8.5.pdf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&#20363;&#38988;8.6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&#20363;&#38988;8.7.pdf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8.8.pdf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&#20363;&#38988;8.9.pdf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38E167-C255-48B7-BDC0-5A0D473C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9B30F0-252E-4F9E-AAF6-98D20D05F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04362"/>
            <a:ext cx="8229600" cy="3851987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solidFill>
                  <a:prstClr val="black"/>
                </a:solidFill>
              </a:rPr>
              <a:t>本教學投影片係屬教科書著作之延伸，亦受著作權法之保護。</a:t>
            </a:r>
            <a:endParaRPr lang="en-US" altLang="zh-TW" dirty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TW" dirty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solidFill>
                  <a:prstClr val="black"/>
                </a:solidFill>
              </a:rPr>
              <a:t>請依出版社授權使用規範利用本教學資源，非經授權許可不得以影印、拷貝、列印等方法進行重製，亦不得改作、公開展示著作內容，亦請勿對第三人公開傳輸、散布。</a:t>
            </a:r>
            <a:endParaRPr lang="zh-TW" altLang="en-US" dirty="0"/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id="{F7F299D7-567D-4752-B1DC-293FF2FDF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5790"/>
            <a:ext cx="3711633" cy="997527"/>
          </a:xfrm>
          <a:prstGeom prst="rect">
            <a:avLst/>
          </a:prstGeom>
          <a:solidFill>
            <a:schemeClr val="bg1">
              <a:alpha val="90000"/>
            </a:schemeClr>
          </a:solidFill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B16492C-436E-48B0-912A-FE20936E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28DF93-71AB-4893-9391-F5727E803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168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8.2 </a:t>
            </a:r>
            <a:r>
              <a:rPr lang="zh-TW" altLang="en-US" dirty="0"/>
              <a:t>保守力</a:t>
            </a:r>
          </a:p>
        </p:txBody>
      </p:sp>
      <p:sp>
        <p:nvSpPr>
          <p:cNvPr id="16386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摩擦力所作的功</a:t>
            </a:r>
            <a:r>
              <a:rPr lang="en-US" altLang="zh-TW" dirty="0"/>
              <a:t>(</a:t>
            </a:r>
            <a:r>
              <a:rPr lang="zh-TW" altLang="en-US" dirty="0"/>
              <a:t>假設作用於粗糙地面上滑行的物塊</a:t>
            </a:r>
            <a:r>
              <a:rPr lang="en-US" altLang="zh-TW" dirty="0"/>
              <a:t>)</a:t>
            </a:r>
            <a:r>
              <a:rPr lang="zh-TW" altLang="en-US" dirty="0"/>
              <a:t>不只和端點有關，也和路徑的長度有關。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重力和理想彈簧所施的力稱為</a:t>
            </a:r>
            <a:r>
              <a:rPr lang="zh-TW" altLang="en-US" b="1" dirty="0">
                <a:solidFill>
                  <a:srgbClr val="C00000"/>
                </a:solidFill>
              </a:rPr>
              <a:t>保守力</a:t>
            </a:r>
            <a:r>
              <a:rPr lang="en-US" altLang="zh-TW" dirty="0"/>
              <a:t>(conservative force)</a:t>
            </a:r>
            <a:r>
              <a:rPr lang="zh-TW" altLang="en-US" dirty="0"/>
              <a:t>，而摩擦力則是</a:t>
            </a:r>
            <a:r>
              <a:rPr lang="zh-TW" altLang="en-US" b="1" dirty="0">
                <a:solidFill>
                  <a:srgbClr val="C00000"/>
                </a:solidFill>
              </a:rPr>
              <a:t>非保守力</a:t>
            </a:r>
            <a:r>
              <a:rPr lang="en-US" altLang="zh-TW" dirty="0"/>
              <a:t>(nonconservative force)</a:t>
            </a:r>
            <a:r>
              <a:rPr lang="zh-TW" altLang="en-US" dirty="0"/>
              <a:t>。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4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733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8.2 </a:t>
            </a:r>
            <a:r>
              <a:rPr lang="zh-TW" altLang="en-US" dirty="0"/>
              <a:t>保守力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EBF0568-CDF1-48DE-920B-B633A682C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690864" cy="50405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在粗糙的斜面上，摩擦力在向上運動時所作的功為   </a:t>
            </a:r>
            <a:r>
              <a:rPr lang="en-US" altLang="zh-TW" i="1" dirty="0" err="1">
                <a:cs typeface="Times New Roman" pitchFamily="18" charset="0"/>
              </a:rPr>
              <a:t>W</a:t>
            </a:r>
            <a:r>
              <a:rPr lang="en-US" altLang="zh-TW" baseline="-25000" dirty="0" err="1">
                <a:cs typeface="Times New Roman" pitchFamily="18" charset="0"/>
              </a:rPr>
              <a:t>f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−</a:t>
            </a:r>
            <a:r>
              <a:rPr lang="en-US" altLang="zh-TW" i="1" dirty="0" err="1">
                <a:cs typeface="Times New Roman" pitchFamily="18" charset="0"/>
              </a:rPr>
              <a:t>fd</a:t>
            </a:r>
            <a:r>
              <a:rPr lang="zh-TW" altLang="en-US" dirty="0">
                <a:cs typeface="Times New Roman" pitchFamily="18" charset="0"/>
              </a:rPr>
              <a:t>，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向下運動時為 </a:t>
            </a:r>
            <a:r>
              <a:rPr lang="en-US" altLang="zh-TW" i="1" dirty="0" err="1">
                <a:cs typeface="Times New Roman" pitchFamily="18" charset="0"/>
              </a:rPr>
              <a:t>W</a:t>
            </a:r>
            <a:r>
              <a:rPr lang="en-US" altLang="zh-TW" baseline="-25000" dirty="0" err="1">
                <a:cs typeface="Times New Roman" pitchFamily="18" charset="0"/>
              </a:rPr>
              <a:t>f</a:t>
            </a:r>
            <a:r>
              <a:rPr lang="en-US" altLang="zh-TW" dirty="0">
                <a:cs typeface="Times New Roman" pitchFamily="18" charset="0"/>
              </a:rPr>
              <a:t> = −</a:t>
            </a:r>
            <a:r>
              <a:rPr lang="en-US" altLang="zh-TW" i="1" dirty="0" err="1">
                <a:cs typeface="Times New Roman" pitchFamily="18" charset="0"/>
              </a:rPr>
              <a:t>fd</a:t>
            </a:r>
            <a:r>
              <a:rPr lang="zh-TW" altLang="en-US" dirty="0">
                <a:cs typeface="Times New Roman" pitchFamily="18" charset="0"/>
              </a:rPr>
              <a:t>，來回一趟的淨功 </a:t>
            </a:r>
            <a:r>
              <a:rPr lang="en-US" altLang="zh-TW" i="1" dirty="0" err="1">
                <a:cs typeface="Times New Roman" pitchFamily="18" charset="0"/>
              </a:rPr>
              <a:t>W</a:t>
            </a:r>
            <a:r>
              <a:rPr lang="en-US" altLang="zh-TW" baseline="-25000" dirty="0" err="1">
                <a:cs typeface="Times New Roman" pitchFamily="18" charset="0"/>
              </a:rPr>
              <a:t>f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− </a:t>
            </a:r>
            <a:r>
              <a:rPr lang="en-US" altLang="zh-TW" dirty="0" err="1">
                <a:cs typeface="Times New Roman" pitchFamily="18" charset="0"/>
              </a:rPr>
              <a:t>2</a:t>
            </a:r>
            <a:r>
              <a:rPr lang="en-US" altLang="zh-TW" i="1" dirty="0" err="1">
                <a:cs typeface="Times New Roman" pitchFamily="18" charset="0"/>
              </a:rPr>
              <a:t>fd</a:t>
            </a:r>
            <a:r>
              <a:rPr lang="zh-TW" altLang="en-US" dirty="0">
                <a:cs typeface="Times New Roman" pitchFamily="18" charset="0"/>
              </a:rPr>
              <a:t>。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57DB3C0-5DAB-4F73-8901-2A8153DA2A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10779" y="1341016"/>
            <a:ext cx="3502188" cy="5040312"/>
          </a:xfrm>
          <a:prstGeom prst="rect">
            <a:avLst/>
          </a:prstGeom>
        </p:spPr>
      </p:pic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885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8.2 </a:t>
            </a:r>
            <a:r>
              <a:rPr lang="zh-TW" altLang="en-US" dirty="0"/>
              <a:t>保守力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2EF6DC0-0B0D-40DF-987C-C34A8A351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834880" cy="5040560"/>
          </a:xfrm>
        </p:spPr>
        <p:txBody>
          <a:bodyPr>
            <a:noAutofit/>
          </a:bodyPr>
          <a:lstStyle/>
          <a:p>
            <a:r>
              <a:rPr lang="zh-TW" altLang="en-US" dirty="0">
                <a:cs typeface="Times New Roman" pitchFamily="18" charset="0"/>
              </a:rPr>
              <a:t>當一質點如圖 </a:t>
            </a:r>
            <a:r>
              <a:rPr lang="en-US" altLang="zh-TW" dirty="0">
                <a:cs typeface="Times New Roman" pitchFamily="18" charset="0"/>
              </a:rPr>
              <a:t>8.3 </a:t>
            </a:r>
            <a:r>
              <a:rPr lang="zh-TW" altLang="en-US" dirty="0">
                <a:cs typeface="Times New Roman" pitchFamily="18" charset="0"/>
              </a:rPr>
              <a:t>所示，在保守力的作用下由 </a:t>
            </a:r>
            <a:r>
              <a:rPr lang="en-US" altLang="zh-TW" dirty="0">
                <a:cs typeface="Times New Roman" pitchFamily="18" charset="0"/>
              </a:rPr>
              <a:t>A </a:t>
            </a:r>
            <a:r>
              <a:rPr lang="zh-TW" altLang="en-US" dirty="0">
                <a:cs typeface="Times New Roman" pitchFamily="18" charset="0"/>
              </a:rPr>
              <a:t>移到 </a:t>
            </a:r>
            <a:r>
              <a:rPr lang="en-US" altLang="zh-TW" dirty="0">
                <a:cs typeface="Times New Roman" pitchFamily="18" charset="0"/>
              </a:rPr>
              <a:t>B </a:t>
            </a:r>
            <a:r>
              <a:rPr lang="zh-TW" altLang="en-US" dirty="0">
                <a:cs typeface="Times New Roman" pitchFamily="18" charset="0"/>
              </a:rPr>
              <a:t>時，對路徑 </a:t>
            </a:r>
            <a:r>
              <a:rPr lang="en-US" altLang="zh-TW" dirty="0">
                <a:cs typeface="Times New Roman" pitchFamily="18" charset="0"/>
              </a:rPr>
              <a:t>1 </a:t>
            </a:r>
            <a:r>
              <a:rPr lang="zh-TW" altLang="en-US" dirty="0">
                <a:cs typeface="Times New Roman" pitchFamily="18" charset="0"/>
              </a:rPr>
              <a:t>和路徑 </a:t>
            </a:r>
            <a:r>
              <a:rPr lang="en-US" altLang="zh-TW" dirty="0">
                <a:cs typeface="Times New Roman" pitchFamily="18" charset="0"/>
              </a:rPr>
              <a:t>2 </a:t>
            </a:r>
            <a:r>
              <a:rPr lang="zh-TW" altLang="en-US" dirty="0">
                <a:cs typeface="Times New Roman" pitchFamily="18" charset="0"/>
              </a:rPr>
              <a:t>而言，此保守力對該質點所作的功相同：</a:t>
            </a:r>
            <a:endParaRPr lang="en-US" altLang="zh-TW" dirty="0">
              <a:cs typeface="Times New Roman" pitchFamily="18" charset="0"/>
            </a:endParaRPr>
          </a:p>
          <a:p>
            <a:endParaRPr lang="en-US" altLang="zh-TW" dirty="0">
              <a:cs typeface="Times New Roman" pitchFamily="18" charset="0"/>
            </a:endParaRPr>
          </a:p>
          <a:p>
            <a:endParaRPr lang="en-US" altLang="zh-TW" dirty="0">
              <a:cs typeface="Times New Roman" pitchFamily="18" charset="0"/>
            </a:endParaRPr>
          </a:p>
          <a:p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所以，保守力所作的功和所取的路徑無關。</a:t>
            </a:r>
            <a:endParaRPr lang="en-US" altLang="zh-TW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96F52FC-B9EB-46EC-A451-21E7B284A7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35600" y="1806466"/>
            <a:ext cx="3251200" cy="4110256"/>
          </a:xfrm>
          <a:prstGeom prst="rect">
            <a:avLst/>
          </a:prstGeom>
        </p:spPr>
      </p:pic>
      <p:sp>
        <p:nvSpPr>
          <p:cNvPr id="9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12</a:t>
            </a:fld>
            <a:endParaRPr lang="en-GB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278CB68-D847-43D9-B1EB-88C4477E9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077072"/>
            <a:ext cx="1926907" cy="56007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F85ADAB-D6CA-48C0-A919-8A20D2D90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646" y="4177084"/>
            <a:ext cx="726758" cy="3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8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8.2 </a:t>
            </a:r>
            <a:r>
              <a:rPr lang="zh-TW" altLang="en-US" dirty="0"/>
              <a:t>保守力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E9204E9-4943-41D1-BB94-D4CAE5ACA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如果把圖 </a:t>
            </a:r>
            <a:r>
              <a:rPr lang="en-US" altLang="zh-TW" dirty="0"/>
              <a:t>8.3 </a:t>
            </a:r>
            <a:r>
              <a:rPr lang="zh-TW" altLang="en-US" dirty="0"/>
              <a:t>中的路徑 </a:t>
            </a:r>
            <a:r>
              <a:rPr lang="en-US" altLang="zh-TW" dirty="0"/>
              <a:t>2 </a:t>
            </a:r>
            <a:r>
              <a:rPr lang="zh-TW" altLang="en-US" dirty="0"/>
              <a:t>方向顛倒，則力雖不變，但每一段無限小的位移都在相反方向。因此功的正負號改變：    </a:t>
            </a:r>
            <a:r>
              <a:rPr lang="en-US" altLang="zh-TW" dirty="0"/>
              <a:t>                  </a:t>
            </a:r>
            <a:r>
              <a:rPr lang="zh-TW" altLang="en-US" dirty="0"/>
              <a:t>，故 </a:t>
            </a:r>
            <a:r>
              <a:rPr lang="en-US" altLang="zh-TW" dirty="0"/>
              <a:t>8.2 </a:t>
            </a:r>
            <a:r>
              <a:rPr lang="zh-TW" altLang="en-US" dirty="0"/>
              <a:t>式可改寫為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b="1" dirty="0">
                <a:solidFill>
                  <a:srgbClr val="0070C0"/>
                </a:solidFill>
              </a:rPr>
              <a:t>保守力沿任意封閉路徑</a:t>
            </a:r>
            <a:br>
              <a:rPr lang="en-US" altLang="zh-TW" b="1" dirty="0">
                <a:solidFill>
                  <a:srgbClr val="0070C0"/>
                </a:solidFill>
              </a:rPr>
            </a:br>
            <a:r>
              <a:rPr lang="zh-TW" altLang="en-US" b="1" dirty="0">
                <a:solidFill>
                  <a:srgbClr val="0070C0"/>
                </a:solidFill>
              </a:rPr>
              <a:t>所作的功為零。</a:t>
            </a:r>
            <a:endParaRPr lang="en-US" altLang="zh-TW" b="1" dirty="0">
              <a:solidFill>
                <a:srgbClr val="0070C0"/>
              </a:solidFill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10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B0EF224-D3FB-476A-8451-8FB86295A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204864"/>
            <a:ext cx="1960245" cy="5000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EAFD70A-8FCC-412B-AF00-8696570A3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3140968"/>
            <a:ext cx="5927408" cy="42672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428E5CF-8430-4B29-ACEC-4A632C648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342" y="3970451"/>
            <a:ext cx="229171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3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8.2 </a:t>
            </a:r>
            <a:r>
              <a:rPr lang="zh-TW" altLang="en-US" dirty="0"/>
              <a:t>保守力</a:t>
            </a:r>
          </a:p>
        </p:txBody>
      </p:sp>
      <p:sp>
        <p:nvSpPr>
          <p:cNvPr id="19458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 要使保守力所作的功與路徑無關，力必須僅為位置的函數， 而與速度或時間無關。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運動電荷所受的磁力以及流體的阻力與速度有關，因此不是保守力。手所施的力會隨時間而變，所以也不是保守力。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4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129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8.3 </a:t>
            </a:r>
            <a:r>
              <a:rPr lang="zh-TW" altLang="en-US" dirty="0"/>
              <a:t>位能與保守力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8C24E2C-F15D-4FC4-9136-C70FA4A8D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在 </a:t>
            </a:r>
            <a:r>
              <a:rPr lang="en-US" altLang="zh-TW" dirty="0">
                <a:cs typeface="Times New Roman" pitchFamily="18" charset="0"/>
              </a:rPr>
              <a:t>8.1 </a:t>
            </a:r>
            <a:r>
              <a:rPr lang="zh-TW" altLang="en-US" dirty="0">
                <a:cs typeface="Times New Roman" pitchFamily="18" charset="0"/>
              </a:rPr>
              <a:t>式位能的定義中，由於 </a:t>
            </a:r>
            <a:r>
              <a:rPr lang="en-US" altLang="zh-TW" dirty="0" err="1">
                <a:cs typeface="Times New Roman" pitchFamily="18" charset="0"/>
              </a:rPr>
              <a:t>Δ</a:t>
            </a:r>
            <a:r>
              <a:rPr lang="en-US" altLang="zh-TW" i="1" dirty="0" err="1">
                <a:cs typeface="Times New Roman" pitchFamily="18" charset="0"/>
              </a:rPr>
              <a:t>K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0</a:t>
            </a:r>
            <a:r>
              <a:rPr lang="zh-TW" altLang="en-US" dirty="0">
                <a:cs typeface="Times New Roman" pitchFamily="18" charset="0"/>
              </a:rPr>
              <a:t>，因此外力與內部的保守力對質點所作的功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依次為 </a:t>
            </a:r>
            <a:r>
              <a:rPr lang="en-US" altLang="zh-TW" i="1" dirty="0" err="1">
                <a:cs typeface="Times New Roman" pitchFamily="18" charset="0"/>
              </a:rPr>
              <a:t>W</a:t>
            </a:r>
            <a:r>
              <a:rPr lang="en-US" altLang="zh-TW" baseline="-25000" dirty="0" err="1">
                <a:cs typeface="Times New Roman" pitchFamily="18" charset="0"/>
              </a:rPr>
              <a:t>EXT</a:t>
            </a:r>
            <a:r>
              <a:rPr lang="en-US" altLang="zh-TW" baseline="-25000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及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W</a:t>
            </a:r>
            <a:r>
              <a:rPr lang="en-US" altLang="zh-TW" baseline="-25000" dirty="0" err="1">
                <a:cs typeface="Times New Roman" pitchFamily="18" charset="0"/>
              </a:rPr>
              <a:t>c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之淨功為零。亦即 </a:t>
            </a:r>
            <a:r>
              <a:rPr lang="en-US" altLang="zh-TW" i="1" dirty="0" err="1">
                <a:cs typeface="Times New Roman" pitchFamily="18" charset="0"/>
              </a:rPr>
              <a:t>W</a:t>
            </a:r>
            <a:r>
              <a:rPr lang="en-US" altLang="zh-TW" baseline="-25000" dirty="0" err="1">
                <a:cs typeface="Times New Roman" pitchFamily="18" charset="0"/>
              </a:rPr>
              <a:t>EXT</a:t>
            </a:r>
            <a:r>
              <a:rPr lang="en-US" altLang="zh-TW" baseline="-25000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+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W</a:t>
            </a:r>
            <a:r>
              <a:rPr lang="en-US" altLang="zh-TW" baseline="-25000" dirty="0" err="1">
                <a:cs typeface="Times New Roman" pitchFamily="18" charset="0"/>
              </a:rPr>
              <a:t>c</a:t>
            </a:r>
            <a:r>
              <a:rPr lang="en-US" altLang="zh-TW" baseline="-25000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0</a:t>
            </a:r>
            <a:r>
              <a:rPr lang="zh-TW" altLang="en-US" dirty="0">
                <a:cs typeface="Times New Roman" pitchFamily="18" charset="0"/>
              </a:rPr>
              <a:t>，或 </a:t>
            </a:r>
            <a:r>
              <a:rPr lang="en-US" altLang="zh-TW" i="1" dirty="0" err="1">
                <a:cs typeface="Times New Roman" pitchFamily="18" charset="0"/>
              </a:rPr>
              <a:t>W</a:t>
            </a:r>
            <a:r>
              <a:rPr lang="en-US" altLang="zh-TW" baseline="-25000" dirty="0" err="1">
                <a:cs typeface="Times New Roman" pitchFamily="18" charset="0"/>
              </a:rPr>
              <a:t>c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−</a:t>
            </a:r>
            <a:r>
              <a:rPr lang="en-US" altLang="zh-TW" i="1" dirty="0" err="1">
                <a:cs typeface="Times New Roman" pitchFamily="18" charset="0"/>
              </a:rPr>
              <a:t>W</a:t>
            </a:r>
            <a:r>
              <a:rPr lang="en-US" altLang="zh-TW" baseline="-25000" dirty="0" err="1">
                <a:cs typeface="Times New Roman" pitchFamily="18" charset="0"/>
              </a:rPr>
              <a:t>EXT</a:t>
            </a:r>
            <a:r>
              <a:rPr lang="zh-TW" altLang="en-US" dirty="0">
                <a:cs typeface="Times New Roman" pitchFamily="18" charset="0"/>
              </a:rPr>
              <a:t>。所以可定義</a:t>
            </a: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位能的變化為保守力所作的功</a:t>
            </a:r>
            <a:r>
              <a:rPr lang="zh-TW" altLang="en-US" dirty="0">
                <a:cs typeface="Times New Roman" pitchFamily="18" charset="0"/>
              </a:rPr>
              <a:t>：</a:t>
            </a:r>
            <a:endParaRPr lang="en-US" altLang="zh-TW" dirty="0">
              <a:cs typeface="Times New Roman" pitchFamily="18" charset="0"/>
            </a:endParaRPr>
          </a:p>
          <a:p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採用 </a:t>
            </a:r>
            <a:r>
              <a:rPr lang="en-US" altLang="zh-TW" dirty="0">
                <a:cs typeface="Times New Roman" pitchFamily="18" charset="0"/>
              </a:rPr>
              <a:t>8.4 </a:t>
            </a:r>
            <a:r>
              <a:rPr lang="zh-TW" altLang="en-US" dirty="0">
                <a:cs typeface="Times New Roman" pitchFamily="18" charset="0"/>
              </a:rPr>
              <a:t>式比 </a:t>
            </a:r>
            <a:r>
              <a:rPr lang="en-US" altLang="zh-TW" dirty="0">
                <a:cs typeface="Times New Roman" pitchFamily="18" charset="0"/>
              </a:rPr>
              <a:t>8.1 </a:t>
            </a:r>
            <a:r>
              <a:rPr lang="zh-TW" altLang="en-US" dirty="0">
                <a:cs typeface="Times New Roman" pitchFamily="18" charset="0"/>
              </a:rPr>
              <a:t>式好，原因在於它並未涉及任何外力，而且質點的速率不必保持固定，因為或許就只有保守力作用。 </a:t>
            </a:r>
            <a:endParaRPr lang="zh-TW" altLang="en-US" dirty="0"/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8B5E7F0-9F67-41E0-BC73-29EBA48B2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3717032"/>
            <a:ext cx="6307455" cy="45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0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8.3 </a:t>
            </a:r>
            <a:r>
              <a:rPr lang="zh-TW" altLang="en-US" dirty="0"/>
              <a:t>位能與保守力</a:t>
            </a:r>
          </a:p>
        </p:txBody>
      </p:sp>
      <p:sp>
        <p:nvSpPr>
          <p:cNvPr id="21506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zh-TW" altLang="en-US" dirty="0"/>
              <a:t>若系統內的力為保守力，則作用於系統的外功就儲存為位能，並可完全回收。</a:t>
            </a:r>
            <a:endParaRPr lang="en-US" altLang="zh-TW" dirty="0"/>
          </a:p>
          <a:p>
            <a:pPr>
              <a:lnSpc>
                <a:spcPts val="3600"/>
              </a:lnSpc>
            </a:pPr>
            <a:r>
              <a:rPr lang="zh-TW" altLang="en-US" dirty="0"/>
              <a:t>有摩擦力存在時，有些外功無法完全回收， 因為它們被用於增加滑動表面的原子之振動能</a:t>
            </a:r>
            <a:r>
              <a:rPr lang="en-US" altLang="zh-TW" dirty="0"/>
              <a:t>(</a:t>
            </a:r>
            <a:r>
              <a:rPr lang="zh-TW" altLang="en-US" dirty="0"/>
              <a:t>這會以溫度的升高顯現出來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lnSpc>
                <a:spcPts val="3600"/>
              </a:lnSpc>
            </a:pPr>
            <a:r>
              <a:rPr lang="zh-TW" altLang="en-US" dirty="0"/>
              <a:t>同樣地，若將實際彈簧拉長而超過彈性限度，會產生永久形變，外力移除後也不會回復原來的長度。</a:t>
            </a:r>
          </a:p>
          <a:p>
            <a:pPr>
              <a:lnSpc>
                <a:spcPts val="3600"/>
              </a:lnSpc>
            </a:pPr>
            <a:endParaRPr lang="zh-TW" altLang="en-US" dirty="0"/>
          </a:p>
        </p:txBody>
      </p:sp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4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8.3 </a:t>
            </a:r>
            <a:r>
              <a:rPr lang="zh-TW" altLang="en-US" dirty="0"/>
              <a:t>位能與保守力</a:t>
            </a:r>
          </a:p>
        </p:txBody>
      </p:sp>
      <p:sp>
        <p:nvSpPr>
          <p:cNvPr id="22530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伸張彈簧所作的外功有一部分儲存為「內能」而無法完全回收。非理想彈簧所施的力為非保守力。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保守力和非保守力之區別：</a:t>
            </a:r>
            <a:br>
              <a:rPr lang="en-US" altLang="zh-TW" dirty="0"/>
            </a:br>
            <a:r>
              <a:rPr lang="zh-TW" altLang="en-US" b="1" dirty="0">
                <a:solidFill>
                  <a:srgbClr val="0070C0"/>
                </a:solidFill>
              </a:rPr>
              <a:t>保守力可具有相關聯的純量位能函數，非保守力則否。</a:t>
            </a:r>
            <a:endParaRPr lang="en-US" altLang="zh-TW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4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845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8.4 </a:t>
            </a:r>
            <a:r>
              <a:rPr lang="zh-TW" altLang="en-US" dirty="0"/>
              <a:t>位能函數</a:t>
            </a:r>
          </a:p>
        </p:txBody>
      </p:sp>
      <p:sp>
        <p:nvSpPr>
          <p:cNvPr id="23554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重力位能</a:t>
            </a:r>
            <a:r>
              <a:rPr lang="en-US" altLang="zh-TW" sz="3200" b="1" dirty="0">
                <a:solidFill>
                  <a:schemeClr val="accent6"/>
                </a:solidFill>
              </a:rPr>
              <a:t>(</a:t>
            </a:r>
            <a:r>
              <a:rPr lang="zh-TW" altLang="en-US" sz="3200" b="1" dirty="0">
                <a:solidFill>
                  <a:schemeClr val="accent6"/>
                </a:solidFill>
              </a:rPr>
              <a:t>地球表面附近</a:t>
            </a:r>
            <a:r>
              <a:rPr lang="en-US" altLang="zh-TW" sz="3200" b="1" dirty="0">
                <a:solidFill>
                  <a:schemeClr val="accent6"/>
                </a:solidFill>
              </a:rPr>
              <a:t>)</a:t>
            </a:r>
          </a:p>
          <a:p>
            <a:pPr>
              <a:lnSpc>
                <a:spcPct val="160000"/>
              </a:lnSpc>
            </a:pPr>
            <a:r>
              <a:rPr lang="zh-TW" altLang="en-US" dirty="0">
                <a:cs typeface="Times New Roman" pitchFamily="18" charset="0"/>
              </a:rPr>
              <a:t>根據 </a:t>
            </a:r>
            <a:r>
              <a:rPr lang="en-US" altLang="zh-TW" dirty="0">
                <a:cs typeface="Times New Roman" pitchFamily="18" charset="0"/>
              </a:rPr>
              <a:t>7.4 </a:t>
            </a:r>
            <a:r>
              <a:rPr lang="zh-TW" altLang="en-US" dirty="0">
                <a:cs typeface="Times New Roman" pitchFamily="18" charset="0"/>
              </a:rPr>
              <a:t>式，質量為 </a:t>
            </a:r>
            <a:r>
              <a:rPr lang="en-US" altLang="zh-TW" i="1" dirty="0">
                <a:cs typeface="Times New Roman" pitchFamily="18" charset="0"/>
              </a:rPr>
              <a:t>m </a:t>
            </a:r>
            <a:r>
              <a:rPr lang="zh-TW" altLang="en-US" dirty="0">
                <a:cs typeface="Times New Roman" pitchFamily="18" charset="0"/>
              </a:rPr>
              <a:t>的質點之垂直座標由 </a:t>
            </a:r>
            <a:r>
              <a:rPr lang="en-US" altLang="zh-TW" i="1" dirty="0" err="1">
                <a:cs typeface="Times New Roman" pitchFamily="18" charset="0"/>
              </a:rPr>
              <a:t>y</a:t>
            </a:r>
            <a:r>
              <a:rPr lang="en-US" altLang="zh-TW" baseline="-25000" dirty="0" err="1">
                <a:cs typeface="Times New Roman" pitchFamily="18" charset="0"/>
              </a:rPr>
              <a:t>i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變為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y</a:t>
            </a:r>
            <a:r>
              <a:rPr lang="en-US" altLang="zh-TW" baseline="-25000" dirty="0" err="1">
                <a:cs typeface="Times New Roman" pitchFamily="18" charset="0"/>
              </a:rPr>
              <a:t>f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時，重力對它所作的功為 </a:t>
            </a:r>
            <a:r>
              <a:rPr lang="en-US" altLang="zh-TW" i="1" dirty="0" err="1">
                <a:cs typeface="Times New Roman" pitchFamily="18" charset="0"/>
              </a:rPr>
              <a:t>W</a:t>
            </a:r>
            <a:r>
              <a:rPr lang="en-US" altLang="zh-TW" baseline="-25000" dirty="0" err="1">
                <a:cs typeface="Times New Roman" pitchFamily="18" charset="0"/>
              </a:rPr>
              <a:t>g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−</a:t>
            </a:r>
            <a:r>
              <a:rPr lang="en-US" altLang="zh-TW" i="1" dirty="0">
                <a:cs typeface="Times New Roman" pitchFamily="18" charset="0"/>
              </a:rPr>
              <a:t>mg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en-US" altLang="zh-TW" i="1" dirty="0" err="1">
                <a:cs typeface="Times New Roman" pitchFamily="18" charset="0"/>
              </a:rPr>
              <a:t>y</a:t>
            </a:r>
            <a:r>
              <a:rPr lang="en-US" altLang="zh-TW" baseline="-25000" dirty="0" err="1">
                <a:cs typeface="Times New Roman" pitchFamily="18" charset="0"/>
              </a:rPr>
              <a:t>f</a:t>
            </a:r>
            <a:r>
              <a:rPr lang="en-US" altLang="zh-TW" baseline="-25000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−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y</a:t>
            </a:r>
            <a:r>
              <a:rPr lang="en-US" altLang="zh-TW" baseline="-25000" dirty="0" err="1">
                <a:cs typeface="Times New Roman" pitchFamily="18" charset="0"/>
              </a:rPr>
              <a:t>i</a:t>
            </a:r>
            <a:r>
              <a:rPr lang="en-US" altLang="zh-TW" dirty="0">
                <a:cs typeface="Times New Roman" pitchFamily="18" charset="0"/>
              </a:rPr>
              <a:t>) </a:t>
            </a:r>
            <a:br>
              <a:rPr lang="en-US" altLang="zh-TW" dirty="0">
                <a:cs typeface="Times New Roman" pitchFamily="18" charset="0"/>
              </a:rPr>
            </a:br>
            <a:endParaRPr lang="en-US" altLang="zh-TW" sz="900" dirty="0">
              <a:cs typeface="Times New Roman" pitchFamily="18" charset="0"/>
            </a:endParaRPr>
          </a:p>
          <a:p>
            <a:pPr>
              <a:lnSpc>
                <a:spcPct val="160000"/>
              </a:lnSpc>
            </a:pPr>
            <a:r>
              <a:rPr lang="zh-TW" altLang="en-US" dirty="0">
                <a:cs typeface="Times New Roman" pitchFamily="18" charset="0"/>
              </a:rPr>
              <a:t>依 </a:t>
            </a:r>
            <a:r>
              <a:rPr lang="en-US" altLang="zh-TW" dirty="0">
                <a:cs typeface="Times New Roman" pitchFamily="18" charset="0"/>
              </a:rPr>
              <a:t>8.4 </a:t>
            </a:r>
            <a:r>
              <a:rPr lang="zh-TW" altLang="en-US" dirty="0">
                <a:cs typeface="Times New Roman" pitchFamily="18" charset="0"/>
              </a:rPr>
              <a:t>式得 </a:t>
            </a:r>
            <a:r>
              <a:rPr lang="en-US" altLang="zh-TW" i="1" dirty="0" err="1">
                <a:cs typeface="Times New Roman" pitchFamily="18" charset="0"/>
              </a:rPr>
              <a:t>W</a:t>
            </a:r>
            <a:r>
              <a:rPr lang="en-US" altLang="zh-TW" baseline="-25000" dirty="0" err="1">
                <a:cs typeface="Times New Roman" pitchFamily="18" charset="0"/>
              </a:rPr>
              <a:t>g</a:t>
            </a:r>
            <a:r>
              <a:rPr lang="en-US" altLang="zh-TW" baseline="-25000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−</a:t>
            </a:r>
            <a:r>
              <a:rPr lang="en-US" altLang="zh-TW" dirty="0" err="1">
                <a:cs typeface="Times New Roman" pitchFamily="18" charset="0"/>
              </a:rPr>
              <a:t>Δ</a:t>
            </a:r>
            <a:r>
              <a:rPr lang="en-US" altLang="zh-TW" i="1" dirty="0" err="1">
                <a:cs typeface="Times New Roman" pitchFamily="18" charset="0"/>
              </a:rPr>
              <a:t>U</a:t>
            </a:r>
            <a:r>
              <a:rPr lang="en-US" altLang="zh-TW" baseline="-25000" dirty="0" err="1">
                <a:cs typeface="Times New Roman" pitchFamily="18" charset="0"/>
              </a:rPr>
              <a:t>g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−(</a:t>
            </a:r>
            <a:r>
              <a:rPr lang="en-US" altLang="zh-TW" i="1" dirty="0" err="1">
                <a:cs typeface="Times New Roman" pitchFamily="18" charset="0"/>
              </a:rPr>
              <a:t>U</a:t>
            </a:r>
            <a:r>
              <a:rPr lang="en-US" altLang="zh-TW" baseline="-25000" dirty="0" err="1">
                <a:cs typeface="Times New Roman" pitchFamily="18" charset="0"/>
              </a:rPr>
              <a:t>f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−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>
                <a:cs typeface="Times New Roman" pitchFamily="18" charset="0"/>
              </a:rPr>
              <a:t>U</a:t>
            </a:r>
            <a:r>
              <a:rPr lang="en-US" altLang="zh-TW" baseline="-25000" dirty="0">
                <a:cs typeface="Times New Roman" pitchFamily="18" charset="0"/>
              </a:rPr>
              <a:t>i</a:t>
            </a:r>
            <a:r>
              <a:rPr lang="en-US" altLang="zh-TW" dirty="0">
                <a:cs typeface="Times New Roman" pitchFamily="18" charset="0"/>
              </a:rPr>
              <a:t>) </a:t>
            </a:r>
            <a:r>
              <a:rPr lang="zh-TW" altLang="en-US" dirty="0">
                <a:cs typeface="Times New Roman" pitchFamily="18" charset="0"/>
              </a:rPr>
              <a:t>。由此導出地球表面附近的重力位能為</a:t>
            </a:r>
            <a:r>
              <a:rPr lang="en-US" altLang="zh-TW" dirty="0">
                <a:cs typeface="Times New Roman" pitchFamily="18" charset="0"/>
              </a:rPr>
              <a:t>:</a:t>
            </a: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此式已隱含了在 </a:t>
            </a:r>
            <a:r>
              <a:rPr lang="en-US" altLang="zh-TW" i="1" dirty="0">
                <a:cs typeface="Times New Roman" pitchFamily="18" charset="0"/>
              </a:rPr>
              <a:t>y </a:t>
            </a:r>
            <a:r>
              <a:rPr lang="en-US" altLang="zh-TW" dirty="0">
                <a:cs typeface="Times New Roman" pitchFamily="18" charset="0"/>
              </a:rPr>
              <a:t>= 0 </a:t>
            </a:r>
            <a:r>
              <a:rPr lang="zh-TW" altLang="en-US" dirty="0">
                <a:cs typeface="Times New Roman" pitchFamily="18" charset="0"/>
              </a:rPr>
              <a:t>處設 </a:t>
            </a:r>
            <a:r>
              <a:rPr lang="en-US" altLang="zh-TW" i="1" dirty="0">
                <a:cs typeface="Times New Roman" pitchFamily="18" charset="0"/>
              </a:rPr>
              <a:t>U</a:t>
            </a:r>
            <a:r>
              <a:rPr lang="en-US" altLang="zh-TW" baseline="-25000" dirty="0">
                <a:cs typeface="Times New Roman" pitchFamily="18" charset="0"/>
              </a:rPr>
              <a:t>g </a:t>
            </a:r>
            <a:r>
              <a:rPr lang="en-US" altLang="zh-TW" dirty="0">
                <a:cs typeface="Times New Roman" pitchFamily="18" charset="0"/>
              </a:rPr>
              <a:t>= 0 </a:t>
            </a:r>
            <a:r>
              <a:rPr lang="zh-TW" altLang="en-US" dirty="0">
                <a:cs typeface="Times New Roman" pitchFamily="18" charset="0"/>
              </a:rPr>
              <a:t>的選擇。</a:t>
            </a:r>
          </a:p>
          <a:p>
            <a:endParaRPr lang="en-US" altLang="zh-TW" dirty="0"/>
          </a:p>
        </p:txBody>
      </p:sp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75D73A0-C0FB-455B-843D-7FCD02093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5017170"/>
            <a:ext cx="6080760" cy="50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3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8.4 </a:t>
            </a:r>
            <a:r>
              <a:rPr lang="zh-TW" altLang="en-US" dirty="0"/>
              <a:t>位能函數</a:t>
            </a:r>
          </a:p>
        </p:txBody>
      </p:sp>
      <p:sp>
        <p:nvSpPr>
          <p:cNvPr id="24578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彈性位能</a:t>
            </a:r>
            <a:endParaRPr lang="en-US" altLang="zh-TW" sz="3200" b="1" dirty="0">
              <a:solidFill>
                <a:schemeClr val="accent6"/>
              </a:solidFill>
            </a:endParaRPr>
          </a:p>
          <a:p>
            <a:r>
              <a:rPr lang="zh-TW" altLang="en-US" dirty="0">
                <a:cs typeface="Times New Roman" pitchFamily="18" charset="0"/>
              </a:rPr>
              <a:t>當彈簧自由端的位移由 </a:t>
            </a:r>
            <a:r>
              <a:rPr lang="en-US" altLang="zh-TW" i="1" dirty="0">
                <a:cs typeface="Times New Roman" pitchFamily="18" charset="0"/>
              </a:rPr>
              <a:t>x</a:t>
            </a:r>
            <a:r>
              <a:rPr lang="en-US" altLang="zh-TW" baseline="-25000" dirty="0">
                <a:cs typeface="Times New Roman" pitchFamily="18" charset="0"/>
              </a:rPr>
              <a:t>i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變為 </a:t>
            </a:r>
            <a:r>
              <a:rPr lang="en-US" altLang="zh-TW" i="1" dirty="0" err="1">
                <a:cs typeface="Times New Roman" pitchFamily="18" charset="0"/>
              </a:rPr>
              <a:t>x</a:t>
            </a:r>
            <a:r>
              <a:rPr lang="en-US" altLang="zh-TW" baseline="-25000" dirty="0" err="1">
                <a:cs typeface="Times New Roman" pitchFamily="18" charset="0"/>
              </a:rPr>
              <a:t>f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時，彈簧的力所作的功可依 </a:t>
            </a:r>
            <a:r>
              <a:rPr lang="en-US" altLang="zh-TW" dirty="0">
                <a:cs typeface="Times New Roman" pitchFamily="18" charset="0"/>
              </a:rPr>
              <a:t>7.6 </a:t>
            </a:r>
            <a:r>
              <a:rPr lang="zh-TW" altLang="en-US" dirty="0">
                <a:cs typeface="Times New Roman" pitchFamily="18" charset="0"/>
              </a:rPr>
              <a:t>式得：</a:t>
            </a:r>
            <a:endParaRPr lang="en-US" altLang="zh-TW" dirty="0">
              <a:cs typeface="Times New Roman" pitchFamily="18" charset="0"/>
            </a:endParaRPr>
          </a:p>
          <a:p>
            <a:endParaRPr lang="en-US" altLang="zh-TW" dirty="0">
              <a:cs typeface="Times New Roman" pitchFamily="18" charset="0"/>
            </a:endParaRPr>
          </a:p>
          <a:p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依據 </a:t>
            </a:r>
            <a:r>
              <a:rPr lang="en-US" altLang="zh-TW" i="1" dirty="0" err="1">
                <a:cs typeface="Times New Roman" pitchFamily="18" charset="0"/>
              </a:rPr>
              <a:t>W</a:t>
            </a:r>
            <a:r>
              <a:rPr lang="en-US" altLang="zh-TW" baseline="-25000" dirty="0" err="1">
                <a:cs typeface="Times New Roman" pitchFamily="18" charset="0"/>
              </a:rPr>
              <a:t>sp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−</a:t>
            </a:r>
            <a:r>
              <a:rPr lang="en-US" altLang="zh-TW" dirty="0" err="1">
                <a:cs typeface="Times New Roman" pitchFamily="18" charset="0"/>
              </a:rPr>
              <a:t>Δ</a:t>
            </a:r>
            <a:r>
              <a:rPr lang="en-US" altLang="zh-TW" i="1" dirty="0" err="1">
                <a:cs typeface="Times New Roman" pitchFamily="18" charset="0"/>
              </a:rPr>
              <a:t>U</a:t>
            </a:r>
            <a:r>
              <a:rPr lang="en-US" altLang="zh-TW" baseline="-25000" dirty="0" err="1">
                <a:cs typeface="Times New Roman" pitchFamily="18" charset="0"/>
              </a:rPr>
              <a:t>sp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−(</a:t>
            </a:r>
            <a:r>
              <a:rPr lang="en-US" altLang="zh-TW" i="1" dirty="0" err="1">
                <a:cs typeface="Times New Roman" pitchFamily="18" charset="0"/>
              </a:rPr>
              <a:t>U</a:t>
            </a:r>
            <a:r>
              <a:rPr lang="en-US" altLang="zh-TW" baseline="-25000" dirty="0" err="1">
                <a:cs typeface="Times New Roman" pitchFamily="18" charset="0"/>
              </a:rPr>
              <a:t>f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−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>
                <a:cs typeface="Times New Roman" pitchFamily="18" charset="0"/>
              </a:rPr>
              <a:t>U</a:t>
            </a:r>
            <a:r>
              <a:rPr lang="en-US" altLang="zh-TW" baseline="-25000" dirty="0">
                <a:cs typeface="Times New Roman" pitchFamily="18" charset="0"/>
              </a:rPr>
              <a:t>i</a:t>
            </a:r>
            <a:r>
              <a:rPr lang="en-US" altLang="zh-TW" dirty="0">
                <a:cs typeface="Times New Roman" pitchFamily="18" charset="0"/>
              </a:rPr>
              <a:t>) </a:t>
            </a:r>
            <a:r>
              <a:rPr lang="zh-TW" altLang="en-US" dirty="0">
                <a:cs typeface="Times New Roman" pitchFamily="18" charset="0"/>
              </a:rPr>
              <a:t>，導出彈簧的位能為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9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17E6D0C-49CF-47AB-B445-9AFF9BEC7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825" y="3212976"/>
            <a:ext cx="2420303" cy="68675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E5EF1E7-82C7-49BA-92E6-F8071B632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218" y="5107143"/>
            <a:ext cx="6107430" cy="70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3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普通物理學</a:t>
            </a:r>
            <a:r>
              <a:rPr lang="en-US" altLang="zh-TW" dirty="0"/>
              <a:t>(</a:t>
            </a:r>
            <a:r>
              <a:rPr lang="zh-TW" altLang="en-US" dirty="0"/>
              <a:t>第三版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sz="3600" dirty="0"/>
              <a:t>原著：</a:t>
            </a:r>
            <a:r>
              <a:rPr lang="en-US" altLang="zh-TW" sz="3600" dirty="0"/>
              <a:t>Harris Benson</a:t>
            </a:r>
            <a:endParaRPr lang="zh-TW" altLang="en-US" dirty="0"/>
          </a:p>
        </p:txBody>
      </p:sp>
      <p:sp>
        <p:nvSpPr>
          <p:cNvPr id="8195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marL="1163638" indent="-11636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譯者：蔡政男、林燈河、陳國昭、</a:t>
            </a:r>
            <a:endParaRPr lang="en-US" altLang="zh-TW" dirty="0"/>
          </a:p>
          <a:p>
            <a:pPr marL="1163638" indent="-11636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　　　朱達勇、谷天心、徐植蔚、</a:t>
            </a:r>
            <a:endParaRPr lang="en-US" altLang="zh-TW" dirty="0"/>
          </a:p>
          <a:p>
            <a:pPr marL="1163638" indent="-11636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　　　鄭宜男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8.4 </a:t>
            </a:r>
            <a:r>
              <a:rPr lang="zh-TW" altLang="en-US" dirty="0"/>
              <a:t>位能函數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640A124-247E-4744-8E72-C6C0335E74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402832" cy="50405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注意在 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en-US" altLang="zh-TW" dirty="0">
                <a:cs typeface="Times New Roman" pitchFamily="18" charset="0"/>
              </a:rPr>
              <a:t>= 0 </a:t>
            </a:r>
            <a:r>
              <a:rPr lang="zh-TW" altLang="en-US" dirty="0">
                <a:cs typeface="Times New Roman" pitchFamily="18" charset="0"/>
              </a:rPr>
              <a:t>處 </a:t>
            </a:r>
            <a:r>
              <a:rPr lang="en-US" altLang="zh-TW" i="1" dirty="0" err="1">
                <a:cs typeface="Times New Roman" pitchFamily="18" charset="0"/>
              </a:rPr>
              <a:t>U</a:t>
            </a:r>
            <a:r>
              <a:rPr lang="en-US" altLang="zh-TW" baseline="-25000" dirty="0" err="1">
                <a:cs typeface="Times New Roman" pitchFamily="18" charset="0"/>
              </a:rPr>
              <a:t>sp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0</a:t>
            </a:r>
            <a:r>
              <a:rPr lang="zh-TW" altLang="en-US" dirty="0">
                <a:cs typeface="Times New Roman" pitchFamily="18" charset="0"/>
              </a:rPr>
              <a:t>。由於虎克定律在壓縮時依然正確，因此同樣的位能函數，如圖 </a:t>
            </a:r>
            <a:r>
              <a:rPr lang="en-US" altLang="zh-TW" dirty="0">
                <a:cs typeface="Times New Roman" pitchFamily="18" charset="0"/>
              </a:rPr>
              <a:t>8.4 </a:t>
            </a:r>
            <a:r>
              <a:rPr lang="zh-TW" altLang="en-US" dirty="0">
                <a:cs typeface="Times New Roman" pitchFamily="18" charset="0"/>
              </a:rPr>
              <a:t>所示，也適用於負 </a:t>
            </a:r>
            <a:r>
              <a:rPr lang="en-US" altLang="zh-TW" i="1" dirty="0">
                <a:cs typeface="Times New Roman" pitchFamily="18" charset="0"/>
              </a:rPr>
              <a:t>x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只要彈簧的各圈不至於接觸即可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。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BEAE55B-2D18-43BF-A636-991F6E4CC0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20072" y="1700808"/>
            <a:ext cx="3293745" cy="3607118"/>
          </a:xfrm>
          <a:prstGeom prst="rect">
            <a:avLst/>
          </a:prstGeom>
        </p:spPr>
      </p:pic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017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4"/>
          <p:cNvSpPr txBox="1">
            <a:spLocks/>
          </p:cNvSpPr>
          <p:nvPr/>
        </p:nvSpPr>
        <p:spPr>
          <a:xfrm>
            <a:off x="563075" y="1383088"/>
            <a:ext cx="8229600" cy="10403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C8A300D7-A11D-45AF-B5C3-C3123198F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例題 </a:t>
            </a:r>
            <a:r>
              <a:rPr lang="en-US" altLang="zh-TW" dirty="0"/>
              <a:t>8.1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8D6FC44B-853F-4F62-9359-FCC0E34C9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一個質量 </a:t>
            </a:r>
            <a:r>
              <a:rPr lang="en-US" altLang="zh-TW" dirty="0"/>
              <a:t>70 kg </a:t>
            </a:r>
            <a:r>
              <a:rPr lang="zh-TW" altLang="en-US" dirty="0"/>
              <a:t>的人要以等速率爬上一段 </a:t>
            </a:r>
            <a:r>
              <a:rPr lang="en-US" altLang="zh-TW" dirty="0"/>
              <a:t>30 m </a:t>
            </a:r>
            <a:r>
              <a:rPr lang="zh-TW" altLang="en-US" dirty="0"/>
              <a:t>高的樓梯需要多少能量？</a:t>
            </a:r>
          </a:p>
          <a:p>
            <a:endParaRPr lang="zh-TW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481F298B-2F97-4C71-BBC3-A49AD8624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4B6544A-3A9A-458E-B1B7-9FF17CC9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13" name="箭號: 有線條的向右箭號 12">
            <a:hlinkClick r:id="rId2" action="ppaction://hlinkfile"/>
            <a:extLst>
              <a:ext uri="{FF2B5EF4-FFF2-40B4-BE49-F238E27FC236}">
                <a16:creationId xmlns:a16="http://schemas.microsoft.com/office/drawing/2014/main" id="{C998552A-B84F-49A2-A2A2-42C3F6060B02}"/>
              </a:ext>
            </a:extLst>
          </p:cNvPr>
          <p:cNvSpPr/>
          <p:nvPr/>
        </p:nvSpPr>
        <p:spPr>
          <a:xfrm>
            <a:off x="827584" y="3501008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708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03CFC7-29C6-4E49-B344-F946A3FA8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一彈簧的彈力常數 </a:t>
            </a:r>
            <a:r>
              <a:rPr lang="en-US" altLang="zh-TW" i="1" dirty="0">
                <a:cs typeface="Times New Roman" pitchFamily="18" charset="0"/>
              </a:rPr>
              <a:t>k </a:t>
            </a:r>
            <a:r>
              <a:rPr lang="en-US" altLang="zh-TW" dirty="0">
                <a:cs typeface="Times New Roman" pitchFamily="18" charset="0"/>
              </a:rPr>
              <a:t>= 12 N/m</a:t>
            </a:r>
            <a:r>
              <a:rPr lang="zh-TW" altLang="en-US" dirty="0">
                <a:cs typeface="Times New Roman" pitchFamily="18" charset="0"/>
              </a:rPr>
              <a:t>，將彈簧的伸長量由 </a:t>
            </a:r>
            <a:r>
              <a:rPr lang="en-US" altLang="zh-TW" dirty="0">
                <a:cs typeface="Times New Roman" pitchFamily="18" charset="0"/>
              </a:rPr>
              <a:t>1/3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m</a:t>
            </a:r>
            <a:r>
              <a:rPr lang="zh-TW" altLang="en-US" dirty="0">
                <a:cs typeface="Times New Roman" pitchFamily="18" charset="0"/>
              </a:rPr>
              <a:t>變為</a:t>
            </a:r>
            <a:r>
              <a:rPr lang="en-US" altLang="zh-TW" dirty="0">
                <a:cs typeface="Times New Roman" pitchFamily="18" charset="0"/>
              </a:rPr>
              <a:t>1/2 m</a:t>
            </a:r>
            <a:r>
              <a:rPr lang="zh-TW" altLang="en-US" dirty="0">
                <a:cs typeface="Times New Roman" pitchFamily="18" charset="0"/>
              </a:rPr>
              <a:t>，需作多少功？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8BD5950-6AE1-4379-BB84-E8CECC07E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D09892-9F85-4315-B4A6-A39EE80F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D61AB11E-92D0-4324-837D-BB18273EA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8.2</a:t>
            </a:r>
            <a:endParaRPr lang="zh-TW" altLang="en-US" dirty="0"/>
          </a:p>
        </p:txBody>
      </p:sp>
      <p:sp>
        <p:nvSpPr>
          <p:cNvPr id="8" name="箭號: 有線條的向右箭號 7">
            <a:hlinkClick r:id="rId2" action="ppaction://hlinkfile"/>
            <a:extLst>
              <a:ext uri="{FF2B5EF4-FFF2-40B4-BE49-F238E27FC236}">
                <a16:creationId xmlns:a16="http://schemas.microsoft.com/office/drawing/2014/main" id="{04836A43-137D-4135-9ED7-0EE4DA060D30}"/>
              </a:ext>
            </a:extLst>
          </p:cNvPr>
          <p:cNvSpPr/>
          <p:nvPr/>
        </p:nvSpPr>
        <p:spPr>
          <a:xfrm>
            <a:off x="827584" y="3501008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5127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8.5 </a:t>
            </a:r>
            <a:r>
              <a:rPr lang="zh-TW" altLang="en-US" dirty="0"/>
              <a:t>機械能守恆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9F393D22-EF03-407E-9DFE-6C0A01869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考慮只受保守力作用的質點。我們可將功</a:t>
            </a:r>
            <a:r>
              <a:rPr lang="en-US" altLang="zh-TW" dirty="0">
                <a:cs typeface="Times New Roman" pitchFamily="18" charset="0"/>
              </a:rPr>
              <a:t>—</a:t>
            </a:r>
            <a:r>
              <a:rPr lang="zh-TW" altLang="en-US" dirty="0">
                <a:cs typeface="Times New Roman" pitchFamily="18" charset="0"/>
              </a:rPr>
              <a:t>能定理 </a:t>
            </a:r>
            <a:r>
              <a:rPr lang="en-US" altLang="zh-TW" i="1" dirty="0" err="1">
                <a:cs typeface="Times New Roman" pitchFamily="18" charset="0"/>
              </a:rPr>
              <a:t>W</a:t>
            </a:r>
            <a:r>
              <a:rPr lang="en-US" altLang="zh-TW" baseline="-25000" dirty="0" err="1">
                <a:cs typeface="Times New Roman" pitchFamily="18" charset="0"/>
              </a:rPr>
              <a:t>NET</a:t>
            </a:r>
            <a:r>
              <a:rPr lang="en-US" altLang="zh-TW" baseline="-25000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</a:t>
            </a:r>
            <a:r>
              <a:rPr lang="en-US" altLang="zh-TW" dirty="0" err="1">
                <a:cs typeface="Times New Roman" pitchFamily="18" charset="0"/>
              </a:rPr>
              <a:t>Δ</a:t>
            </a:r>
            <a:r>
              <a:rPr lang="en-US" altLang="zh-TW" i="1" dirty="0" err="1">
                <a:cs typeface="Times New Roman" pitchFamily="18" charset="0"/>
              </a:rPr>
              <a:t>K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與位能的定義 </a:t>
            </a:r>
            <a:r>
              <a:rPr lang="en-US" altLang="zh-TW" i="1" dirty="0" err="1">
                <a:cs typeface="Times New Roman" pitchFamily="18" charset="0"/>
              </a:rPr>
              <a:t>W</a:t>
            </a:r>
            <a:r>
              <a:rPr lang="en-US" altLang="zh-TW" baseline="-25000" dirty="0" err="1">
                <a:cs typeface="Times New Roman" pitchFamily="18" charset="0"/>
              </a:rPr>
              <a:t>c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−</a:t>
            </a:r>
            <a:r>
              <a:rPr lang="en-US" altLang="zh-TW" dirty="0" err="1">
                <a:cs typeface="Times New Roman" pitchFamily="18" charset="0"/>
              </a:rPr>
              <a:t>Δ</a:t>
            </a:r>
            <a:r>
              <a:rPr lang="en-US" altLang="zh-TW" i="1" dirty="0" err="1">
                <a:cs typeface="Times New Roman" pitchFamily="18" charset="0"/>
              </a:rPr>
              <a:t>U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加以結合。因 </a:t>
            </a:r>
            <a:r>
              <a:rPr lang="en-US" altLang="zh-TW" i="1" dirty="0" err="1">
                <a:cs typeface="Times New Roman" pitchFamily="18" charset="0"/>
              </a:rPr>
              <a:t>W</a:t>
            </a:r>
            <a:r>
              <a:rPr lang="en-US" altLang="zh-TW" baseline="-25000" dirty="0" err="1">
                <a:cs typeface="Times New Roman" pitchFamily="18" charset="0"/>
              </a:rPr>
              <a:t>NET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</a:t>
            </a:r>
            <a:r>
              <a:rPr lang="en-US" altLang="zh-TW" i="1" dirty="0" err="1">
                <a:cs typeface="Times New Roman" pitchFamily="18" charset="0"/>
              </a:rPr>
              <a:t>W</a:t>
            </a:r>
            <a:r>
              <a:rPr lang="en-US" altLang="zh-TW" baseline="-25000" dirty="0" err="1">
                <a:cs typeface="Times New Roman" pitchFamily="18" charset="0"/>
              </a:rPr>
              <a:t>c</a:t>
            </a:r>
            <a:r>
              <a:rPr lang="zh-TW" altLang="en-US" dirty="0">
                <a:cs typeface="Times New Roman" pitchFamily="18" charset="0"/>
              </a:rPr>
              <a:t>，故得 </a:t>
            </a:r>
            <a:r>
              <a:rPr lang="en-US" altLang="zh-TW" dirty="0" err="1">
                <a:cs typeface="Times New Roman" pitchFamily="18" charset="0"/>
              </a:rPr>
              <a:t>Δ</a:t>
            </a:r>
            <a:r>
              <a:rPr lang="en-US" altLang="zh-TW" i="1" dirty="0" err="1">
                <a:cs typeface="Times New Roman" pitchFamily="18" charset="0"/>
              </a:rPr>
              <a:t>K</a:t>
            </a:r>
            <a:r>
              <a:rPr lang="en-US" altLang="zh-TW" dirty="0">
                <a:cs typeface="Times New Roman" pitchFamily="18" charset="0"/>
              </a:rPr>
              <a:t> = −</a:t>
            </a:r>
            <a:r>
              <a:rPr lang="en-US" altLang="zh-TW" dirty="0" err="1">
                <a:cs typeface="Times New Roman" pitchFamily="18" charset="0"/>
              </a:rPr>
              <a:t>Δ</a:t>
            </a:r>
            <a:r>
              <a:rPr lang="en-US" altLang="zh-TW" i="1" dirty="0" err="1">
                <a:cs typeface="Times New Roman" pitchFamily="18" charset="0"/>
              </a:rPr>
              <a:t>U</a:t>
            </a:r>
            <a:r>
              <a:rPr lang="zh-TW" altLang="en-US" dirty="0">
                <a:cs typeface="Times New Roman" pitchFamily="18" charset="0"/>
              </a:rPr>
              <a:t>，或</a:t>
            </a:r>
            <a:endParaRPr lang="en-US" altLang="zh-TW" dirty="0">
              <a:cs typeface="Times New Roman" pitchFamily="18" charset="0"/>
            </a:endParaRPr>
          </a:p>
          <a:p>
            <a:endParaRPr lang="en-US" altLang="zh-TW" dirty="0">
              <a:cs typeface="Times New Roman" pitchFamily="18" charset="0"/>
            </a:endParaRPr>
          </a:p>
          <a:p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由於 </a:t>
            </a:r>
            <a:r>
              <a:rPr lang="el-GR" altLang="zh-TW" dirty="0">
                <a:cs typeface="Times New Roman" pitchFamily="18" charset="0"/>
              </a:rPr>
              <a:t>Δ</a:t>
            </a:r>
            <a:r>
              <a:rPr lang="en-US" altLang="zh-TW" i="1" dirty="0">
                <a:cs typeface="Times New Roman" pitchFamily="18" charset="0"/>
              </a:rPr>
              <a:t>K </a:t>
            </a:r>
            <a:r>
              <a:rPr lang="en-US" altLang="zh-TW" dirty="0">
                <a:cs typeface="Times New Roman" pitchFamily="18" charset="0"/>
              </a:rPr>
              <a:t>= </a:t>
            </a:r>
            <a:r>
              <a:rPr lang="en-US" altLang="zh-TW" i="1" dirty="0" err="1">
                <a:cs typeface="Times New Roman" pitchFamily="18" charset="0"/>
              </a:rPr>
              <a:t>K</a:t>
            </a:r>
            <a:r>
              <a:rPr lang="en-US" altLang="zh-TW" baseline="-25000" dirty="0" err="1">
                <a:cs typeface="Times New Roman" pitchFamily="18" charset="0"/>
              </a:rPr>
              <a:t>f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−</a:t>
            </a:r>
            <a:r>
              <a:rPr lang="en-US" altLang="zh-TW" i="1" dirty="0">
                <a:cs typeface="Times New Roman" pitchFamily="18" charset="0"/>
              </a:rPr>
              <a:t> K</a:t>
            </a:r>
            <a:r>
              <a:rPr lang="en-US" altLang="zh-TW" baseline="-25000" dirty="0">
                <a:cs typeface="Times New Roman" pitchFamily="18" charset="0"/>
              </a:rPr>
              <a:t>i</a:t>
            </a:r>
            <a:r>
              <a:rPr lang="zh-TW" altLang="en-US" dirty="0">
                <a:cs typeface="Times New Roman" pitchFamily="18" charset="0"/>
              </a:rPr>
              <a:t>，而 </a:t>
            </a:r>
            <a:r>
              <a:rPr lang="el-GR" altLang="zh-TW" dirty="0">
                <a:cs typeface="Times New Roman" pitchFamily="18" charset="0"/>
              </a:rPr>
              <a:t>Δ</a:t>
            </a:r>
            <a:r>
              <a:rPr lang="en-US" altLang="zh-TW" i="1" dirty="0">
                <a:cs typeface="Times New Roman" pitchFamily="18" charset="0"/>
              </a:rPr>
              <a:t>U </a:t>
            </a:r>
            <a:r>
              <a:rPr lang="en-US" altLang="zh-TW" dirty="0">
                <a:cs typeface="Times New Roman" pitchFamily="18" charset="0"/>
              </a:rPr>
              <a:t>= </a:t>
            </a:r>
            <a:r>
              <a:rPr lang="en-US" altLang="zh-TW" i="1" dirty="0" err="1">
                <a:cs typeface="Times New Roman" pitchFamily="18" charset="0"/>
              </a:rPr>
              <a:t>U</a:t>
            </a:r>
            <a:r>
              <a:rPr lang="en-US" altLang="zh-TW" baseline="-25000" dirty="0" err="1">
                <a:cs typeface="Times New Roman" pitchFamily="18" charset="0"/>
              </a:rPr>
              <a:t>f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− </a:t>
            </a:r>
            <a:r>
              <a:rPr lang="en-US" altLang="zh-TW" i="1" dirty="0">
                <a:cs typeface="Times New Roman" pitchFamily="18" charset="0"/>
              </a:rPr>
              <a:t>U</a:t>
            </a:r>
            <a:r>
              <a:rPr lang="en-US" altLang="zh-TW" baseline="-25000" dirty="0">
                <a:cs typeface="Times New Roman" pitchFamily="18" charset="0"/>
              </a:rPr>
              <a:t>i</a:t>
            </a:r>
            <a:r>
              <a:rPr lang="zh-TW" altLang="en-US" dirty="0">
                <a:cs typeface="Times New Roman" pitchFamily="18" charset="0"/>
              </a:rPr>
              <a:t>，因此上式表為</a:t>
            </a: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式 </a:t>
            </a:r>
            <a:r>
              <a:rPr lang="en-US" altLang="zh-TW" dirty="0" err="1">
                <a:cs typeface="Times New Roman" pitchFamily="18" charset="0"/>
              </a:rPr>
              <a:t>8.7b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是說，</a:t>
            </a: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雖然動能和位能各自改變，但其總和不論在何處都一律相同。</a:t>
            </a:r>
            <a:endParaRPr lang="zh-TW" altLang="en-US" dirty="0"/>
          </a:p>
        </p:txBody>
      </p:sp>
      <p:sp>
        <p:nvSpPr>
          <p:cNvPr id="11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10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1FAB5D9-86A2-46A2-AAC6-D14847F21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934" y="3008947"/>
            <a:ext cx="5920740" cy="42005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3579C11-44FB-47F4-8E95-3A6919D9B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4797152"/>
            <a:ext cx="5887403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3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8.5 </a:t>
            </a:r>
            <a:r>
              <a:rPr lang="zh-TW" altLang="en-US" dirty="0"/>
              <a:t>機械能守恆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935AC9E8-3F6F-46E2-B0DE-1BDBA1FAF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機械能</a:t>
            </a:r>
            <a:r>
              <a:rPr lang="en-US" altLang="zh-TW" dirty="0">
                <a:cs typeface="Times New Roman" pitchFamily="18" charset="0"/>
              </a:rPr>
              <a:t>(mechanical energy) </a:t>
            </a:r>
            <a:r>
              <a:rPr lang="en-US" altLang="zh-TW" i="1" dirty="0">
                <a:cs typeface="Times New Roman" pitchFamily="18" charset="0"/>
              </a:rPr>
              <a:t>E </a:t>
            </a:r>
            <a:r>
              <a:rPr lang="zh-TW" altLang="en-US" dirty="0">
                <a:cs typeface="Times New Roman" pitchFamily="18" charset="0"/>
              </a:rPr>
              <a:t>定義為 </a:t>
            </a:r>
            <a:br>
              <a:rPr lang="en-US" altLang="zh-TW" i="1" dirty="0">
                <a:cs typeface="Times New Roman" pitchFamily="18" charset="0"/>
              </a:rPr>
            </a:br>
            <a:br>
              <a:rPr lang="en-US" altLang="zh-TW" i="1" dirty="0">
                <a:cs typeface="Times New Roman" pitchFamily="18" charset="0"/>
              </a:rPr>
            </a:br>
            <a:endParaRPr lang="en-US" altLang="zh-TW" i="1" dirty="0"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TW" i="1" dirty="0">
                <a:cs typeface="Times New Roman" pitchFamily="18" charset="0"/>
              </a:rPr>
              <a:t>    </a:t>
            </a:r>
            <a:r>
              <a:rPr lang="zh-TW" altLang="en-US" dirty="0">
                <a:cs typeface="Times New Roman" pitchFamily="18" charset="0"/>
              </a:rPr>
              <a:t>利用這個函數，可將 </a:t>
            </a:r>
            <a:r>
              <a:rPr lang="en-US" altLang="zh-TW" dirty="0" err="1">
                <a:cs typeface="Times New Roman" pitchFamily="18" charset="0"/>
              </a:rPr>
              <a:t>8.7a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式和 </a:t>
            </a:r>
            <a:r>
              <a:rPr lang="en-US" altLang="zh-TW" dirty="0" err="1">
                <a:cs typeface="Times New Roman" pitchFamily="18" charset="0"/>
              </a:rPr>
              <a:t>8.7b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式表為</a:t>
            </a: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方程式</a:t>
            </a:r>
            <a:r>
              <a:rPr lang="en-US" altLang="zh-TW" dirty="0">
                <a:cs typeface="Times New Roman" pitchFamily="18" charset="0"/>
              </a:rPr>
              <a:t>8.7 </a:t>
            </a:r>
            <a:r>
              <a:rPr lang="zh-TW" altLang="en-US" dirty="0">
                <a:cs typeface="Times New Roman" pitchFamily="18" charset="0"/>
              </a:rPr>
              <a:t>和</a:t>
            </a:r>
            <a:r>
              <a:rPr lang="en-US" altLang="zh-TW" dirty="0">
                <a:cs typeface="Times New Roman" pitchFamily="18" charset="0"/>
              </a:rPr>
              <a:t>8.9 </a:t>
            </a:r>
            <a:r>
              <a:rPr lang="zh-TW" altLang="en-US" dirty="0">
                <a:cs typeface="Times New Roman" pitchFamily="18" charset="0"/>
              </a:rPr>
              <a:t>所表述的是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機械能守恆原理</a:t>
            </a:r>
            <a:r>
              <a:rPr lang="en-US" altLang="zh-TW" dirty="0">
                <a:cs typeface="Times New Roman" pitchFamily="18" charset="0"/>
              </a:rPr>
              <a:t>(principle of the conservation of mechanical energy)</a:t>
            </a:r>
            <a:r>
              <a:rPr lang="zh-TW" altLang="en-US" dirty="0">
                <a:cs typeface="Times New Roman" pitchFamily="18" charset="0"/>
              </a:rPr>
              <a:t>。</a:t>
            </a:r>
            <a:endParaRPr lang="en-US" altLang="zh-TW" dirty="0">
              <a:cs typeface="Times New Roman" pitchFamily="18" charset="0"/>
            </a:endParaRPr>
          </a:p>
          <a:p>
            <a:endParaRPr lang="zh-TW" altLang="en-US" dirty="0"/>
          </a:p>
        </p:txBody>
      </p:sp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9820C16-DD15-465D-AEF8-8279C26F0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2204864"/>
            <a:ext cx="5934075" cy="44672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F1C2DFB-A9DA-42C5-A289-2BBDF63B4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338" y="3621864"/>
            <a:ext cx="5874068" cy="45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9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8.5 </a:t>
            </a:r>
            <a:r>
              <a:rPr lang="zh-TW" altLang="en-US" dirty="0"/>
              <a:t>機械能守恆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FC9FE040-0358-4741-ABF2-9254155B9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要應用機械能守恆，就不能有外力或內部非保守力所作的淨功。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各種位能函數，如 </a:t>
            </a:r>
            <a:r>
              <a:rPr lang="en-US" altLang="zh-TW" i="1" dirty="0">
                <a:cs typeface="Times New Roman" pitchFamily="18" charset="0"/>
              </a:rPr>
              <a:t>U</a:t>
            </a:r>
            <a:r>
              <a:rPr lang="en-US" altLang="zh-TW" baseline="-25000" dirty="0">
                <a:cs typeface="Times New Roman" pitchFamily="18" charset="0"/>
              </a:rPr>
              <a:t>g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與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U</a:t>
            </a:r>
            <a:r>
              <a:rPr lang="en-US" altLang="zh-TW" baseline="-25000" dirty="0" err="1">
                <a:cs typeface="Times New Roman" pitchFamily="18" charset="0"/>
              </a:rPr>
              <a:t>sp</a:t>
            </a:r>
            <a:r>
              <a:rPr lang="zh-TW" altLang="en-US" dirty="0">
                <a:cs typeface="Times New Roman" pitchFamily="18" charset="0"/>
              </a:rPr>
              <a:t>，就涵蓋了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內部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保守力所作的功。</a:t>
            </a:r>
            <a:endParaRPr lang="zh-TW" altLang="en-US" dirty="0"/>
          </a:p>
        </p:txBody>
      </p:sp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4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67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8.5 </a:t>
            </a:r>
            <a:r>
              <a:rPr lang="zh-TW" altLang="en-US" dirty="0"/>
              <a:t>機械能守恆</a:t>
            </a:r>
          </a:p>
        </p:txBody>
      </p:sp>
      <p:sp>
        <p:nvSpPr>
          <p:cNvPr id="3072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機械能守恆有幾項優點：</a:t>
            </a:r>
            <a:endParaRPr lang="en-US" altLang="zh-TW" sz="3200" b="1" dirty="0">
              <a:solidFill>
                <a:schemeClr val="accent6"/>
              </a:solidFill>
            </a:endParaRPr>
          </a:p>
          <a:p>
            <a:r>
              <a:rPr lang="zh-TW" altLang="en-US" dirty="0"/>
              <a:t>第一，力為向量，但功和能則為純量，因此比較容易處理。</a:t>
            </a:r>
            <a:endParaRPr lang="en-US" altLang="zh-TW" dirty="0"/>
          </a:p>
          <a:p>
            <a:r>
              <a:rPr lang="zh-TW" altLang="en-US" dirty="0"/>
              <a:t>第二，只考慮系統最初和最後的狀態。這是有用的，因我們通常不太關心系統如何隨時間而演變。</a:t>
            </a:r>
            <a:endParaRPr lang="en-US" altLang="zh-TW" dirty="0"/>
          </a:p>
          <a:p>
            <a:r>
              <a:rPr lang="zh-TW" altLang="en-US" dirty="0"/>
              <a:t>第三，即使牛頓第二運動定律不適用時，能量的概念還是有用。例如，在近代物理和化學中，可量測原子和分子的能量，卻無法量測其中所包含的作用力。</a:t>
            </a:r>
          </a:p>
        </p:txBody>
      </p:sp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4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44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8.5 </a:t>
            </a:r>
            <a:r>
              <a:rPr lang="zh-TW" altLang="en-US" dirty="0"/>
              <a:t>機械能守恆</a:t>
            </a:r>
          </a:p>
        </p:txBody>
      </p:sp>
      <p:sp>
        <p:nvSpPr>
          <p:cNvPr id="31746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重力</a:t>
            </a:r>
            <a:endParaRPr lang="en-US" altLang="zh-TW" sz="3200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接著來看，如何藉由機械能守恆來描述自由落體的運動。因 </a:t>
            </a:r>
            <a:r>
              <a:rPr lang="en-US" altLang="zh-TW" i="1" dirty="0">
                <a:cs typeface="Times New Roman" pitchFamily="18" charset="0"/>
              </a:rPr>
              <a:t>U</a:t>
            </a:r>
            <a:r>
              <a:rPr lang="en-US" altLang="zh-TW" baseline="-25000" dirty="0">
                <a:cs typeface="Times New Roman" pitchFamily="18" charset="0"/>
              </a:rPr>
              <a:t>g</a:t>
            </a:r>
            <a:r>
              <a:rPr lang="en-US" altLang="zh-TW" i="1" dirty="0">
                <a:cs typeface="Times New Roman" pitchFamily="18" charset="0"/>
              </a:rPr>
              <a:t> = </a:t>
            </a:r>
            <a:r>
              <a:rPr lang="en-US" altLang="zh-TW" i="1" dirty="0" err="1">
                <a:cs typeface="Times New Roman" pitchFamily="18" charset="0"/>
              </a:rPr>
              <a:t>mgy</a:t>
            </a:r>
            <a:r>
              <a:rPr lang="zh-TW" altLang="en-US" dirty="0">
                <a:cs typeface="Times New Roman" pitchFamily="18" charset="0"/>
              </a:rPr>
              <a:t>，故機械能為</a:t>
            </a:r>
            <a:r>
              <a:rPr lang="en-US" altLang="zh-TW" dirty="0">
                <a:cs typeface="Times New Roman" pitchFamily="18" charset="0"/>
              </a:rPr>
              <a:t>:</a:t>
            </a:r>
            <a:br>
              <a:rPr lang="en-US" altLang="zh-TW" i="1" dirty="0">
                <a:cs typeface="Times New Roman" pitchFamily="18" charset="0"/>
              </a:rPr>
            </a:br>
            <a:endParaRPr lang="en-US" altLang="zh-TW" i="1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 altLang="zh-TW" sz="2000" i="1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守恆律可表為以下形式 </a:t>
            </a:r>
            <a:br>
              <a:rPr lang="en-US" altLang="zh-TW" dirty="0">
                <a:cs typeface="Times New Roman" pitchFamily="18" charset="0"/>
              </a:rPr>
            </a:br>
            <a:endParaRPr lang="zh-TW" altLang="en-US" dirty="0">
              <a:cs typeface="Times New Roman" pitchFamily="18" charset="0"/>
            </a:endParaRPr>
          </a:p>
          <a:p>
            <a:endParaRPr lang="en-US" altLang="zh-TW" dirty="0"/>
          </a:p>
        </p:txBody>
      </p:sp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9C6732E-85EA-47F2-88C4-B10CAC366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3498515"/>
            <a:ext cx="2253615" cy="70008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82B44C5-9EB2-4DD9-86EB-C76021917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361" y="5302374"/>
            <a:ext cx="665416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5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8.5 </a:t>
            </a:r>
            <a:r>
              <a:rPr lang="zh-TW" altLang="en-US" dirty="0"/>
              <a:t>機械能守恆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693BFFA-417E-4E2A-A815-60217FF96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330824" cy="504056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zh-TW" altLang="en-US" dirty="0">
                <a:cs typeface="Times New Roman" pitchFamily="18" charset="0"/>
              </a:rPr>
              <a:t>假設質點是在地面上高 </a:t>
            </a:r>
            <a:r>
              <a:rPr lang="en-US" altLang="zh-TW" i="1" dirty="0">
                <a:cs typeface="Times New Roman" pitchFamily="18" charset="0"/>
              </a:rPr>
              <a:t>H </a:t>
            </a:r>
            <a:r>
              <a:rPr lang="zh-TW" altLang="en-US" dirty="0">
                <a:cs typeface="Times New Roman" pitchFamily="18" charset="0"/>
              </a:rPr>
              <a:t>處從靜止開始落下，如圖</a:t>
            </a:r>
            <a:r>
              <a:rPr lang="en-US" altLang="zh-TW" dirty="0" err="1">
                <a:cs typeface="Times New Roman" pitchFamily="18" charset="0"/>
              </a:rPr>
              <a:t>8.5a</a:t>
            </a:r>
            <a:r>
              <a:rPr lang="zh-TW" altLang="en-US" dirty="0">
                <a:cs typeface="Times New Roman" pitchFamily="18" charset="0"/>
              </a:rPr>
              <a:t>。在此處無動能，但有位能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>
                <a:cs typeface="Times New Roman" pitchFamily="18" charset="0"/>
              </a:rPr>
              <a:t>U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</a:t>
            </a:r>
            <a:r>
              <a:rPr lang="en-US" altLang="zh-TW" i="1" dirty="0" err="1">
                <a:cs typeface="Times New Roman" pitchFamily="18" charset="0"/>
              </a:rPr>
              <a:t>mgH</a:t>
            </a:r>
            <a:r>
              <a:rPr lang="zh-TW" altLang="en-US" dirty="0">
                <a:cs typeface="Times New Roman" pitchFamily="18" charset="0"/>
              </a:rPr>
              <a:t>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ts val="3600"/>
              </a:lnSpc>
            </a:pPr>
            <a:r>
              <a:rPr lang="zh-TW" altLang="en-US" dirty="0">
                <a:cs typeface="Times New Roman" pitchFamily="18" charset="0"/>
              </a:rPr>
              <a:t>它落下時，高度減少而速率增大。亦即它失去位能而獲得動能，但其總和，</a:t>
            </a:r>
            <a:r>
              <a:rPr lang="en-US" altLang="zh-TW" i="1" dirty="0">
                <a:cs typeface="Times New Roman" pitchFamily="18" charset="0"/>
              </a:rPr>
              <a:t>E </a:t>
            </a:r>
            <a:r>
              <a:rPr lang="en-US" altLang="zh-TW" dirty="0">
                <a:cs typeface="Times New Roman" pitchFamily="18" charset="0"/>
              </a:rPr>
              <a:t>= </a:t>
            </a:r>
            <a:r>
              <a:rPr lang="en-US" altLang="zh-TW" i="1" dirty="0">
                <a:cs typeface="Times New Roman" pitchFamily="18" charset="0"/>
              </a:rPr>
              <a:t>K </a:t>
            </a:r>
            <a:r>
              <a:rPr lang="en-US" altLang="zh-TW" dirty="0">
                <a:cs typeface="Times New Roman" pitchFamily="18" charset="0"/>
              </a:rPr>
              <a:t>+</a:t>
            </a:r>
            <a:r>
              <a:rPr lang="en-US" altLang="zh-TW" i="1" dirty="0">
                <a:cs typeface="Times New Roman" pitchFamily="18" charset="0"/>
              </a:rPr>
              <a:t> U</a:t>
            </a:r>
            <a:r>
              <a:rPr lang="zh-TW" altLang="en-US" dirty="0">
                <a:cs typeface="Times New Roman" pitchFamily="18" charset="0"/>
              </a:rPr>
              <a:t>，則保持不變。</a:t>
            </a:r>
            <a:endParaRPr lang="en-US" altLang="zh-TW" dirty="0">
              <a:cs typeface="Times New Roman" pitchFamily="18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1000E0C-E0C3-4BAA-B0D6-02CCBACA4A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32363" y="1484784"/>
            <a:ext cx="3754437" cy="3295085"/>
          </a:xfrm>
          <a:prstGeom prst="rect">
            <a:avLst/>
          </a:prstGeom>
        </p:spPr>
      </p:pic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28</a:t>
            </a:fld>
            <a:endParaRPr lang="en-GB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336C9E-4343-4E92-BB07-CCC62CD83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363" y="4919709"/>
            <a:ext cx="3956209" cy="143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5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8.5 </a:t>
            </a:r>
            <a:r>
              <a:rPr lang="zh-TW" altLang="en-US" dirty="0"/>
              <a:t>機械能守恆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693BFFA-417E-4E2A-A815-60217FF96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330824" cy="50405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它在即將著地前，具有最大動能</a:t>
            </a:r>
            <a:r>
              <a:rPr lang="en-US" altLang="zh-TW" dirty="0">
                <a:cs typeface="Times New Roman" pitchFamily="18" charset="0"/>
              </a:rPr>
              <a:t>                   </a:t>
            </a:r>
            <a:r>
              <a:rPr lang="zh-TW" altLang="en-US" dirty="0">
                <a:cs typeface="Times New Roman" pitchFamily="18" charset="0"/>
              </a:rPr>
              <a:t>，但位能則為零。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動能和位能隨 </a:t>
            </a:r>
            <a:r>
              <a:rPr lang="en-US" altLang="zh-TW" i="1" dirty="0">
                <a:cs typeface="Times New Roman" pitchFamily="18" charset="0"/>
              </a:rPr>
              <a:t>y </a:t>
            </a:r>
            <a:r>
              <a:rPr lang="zh-TW" altLang="en-US" dirty="0">
                <a:cs typeface="Times New Roman" pitchFamily="18" charset="0"/>
              </a:rPr>
              <a:t>而變化的情形如圖 </a:t>
            </a:r>
            <a:r>
              <a:rPr lang="en-US" altLang="zh-TW" dirty="0" err="1">
                <a:cs typeface="Times New Roman" pitchFamily="18" charset="0"/>
              </a:rPr>
              <a:t>8.5b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所示。</a:t>
            </a:r>
          </a:p>
        </p:txBody>
      </p:sp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29</a:t>
            </a:fld>
            <a:endParaRPr lang="en-GB" dirty="0"/>
          </a:p>
        </p:txBody>
      </p:sp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4376690F-A54D-4FB7-8BF2-7E3D09EFD4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15029" y="1870303"/>
            <a:ext cx="3807142" cy="287369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7AF9CEE-1F47-453E-937E-A62A3D2D6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029" y="4947038"/>
            <a:ext cx="3844766" cy="123205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EF28AD2-5692-4F78-AB4F-E6D17A8A8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828" y="2042647"/>
            <a:ext cx="161353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5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3EBECD-8882-43B2-A14E-1544C1063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 </a:t>
            </a:r>
            <a:r>
              <a:rPr lang="en-US" altLang="zh-TW" dirty="0"/>
              <a:t>8 </a:t>
            </a:r>
            <a:r>
              <a:rPr lang="zh-TW" altLang="en-US" dirty="0"/>
              <a:t>章 能量守恆</a:t>
            </a:r>
            <a:endParaRPr lang="en-GB" altLang="zh-TW" dirty="0"/>
          </a:p>
        </p:txBody>
      </p:sp>
      <p:sp>
        <p:nvSpPr>
          <p:cNvPr id="13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8</a:t>
            </a:r>
            <a:r>
              <a:rPr lang="zh-TW" altLang="en-US" dirty="0"/>
              <a:t>章 能量守恆</a:t>
            </a:r>
            <a:endParaRPr lang="en-GB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E09B18-752E-40D4-811D-2134B366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3A3B945-DC3F-4D77-AEBA-475E6D4BA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106" y="1341438"/>
            <a:ext cx="7141788" cy="50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5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8.5 </a:t>
            </a:r>
            <a:r>
              <a:rPr lang="zh-TW" altLang="en-US" dirty="0"/>
              <a:t>機械能守恆</a:t>
            </a:r>
          </a:p>
        </p:txBody>
      </p:sp>
      <p:sp>
        <p:nvSpPr>
          <p:cNvPr id="34818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總而言之，</a:t>
            </a:r>
            <a:br>
              <a:rPr lang="en-US" altLang="zh-TW" dirty="0"/>
            </a:b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物體著地時受到地面的作用力，因此機械能就不再守恆。</a:t>
            </a:r>
          </a:p>
          <a:p>
            <a:endParaRPr lang="zh-TW" altLang="en-US" dirty="0"/>
          </a:p>
        </p:txBody>
      </p:sp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30</a:t>
            </a:fld>
            <a:endParaRPr lang="en-GB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AD308CE-A873-43AA-9881-7975420B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204864"/>
            <a:ext cx="668750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6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8.5 </a:t>
            </a:r>
            <a:r>
              <a:rPr lang="zh-TW" altLang="en-US" dirty="0"/>
              <a:t>機械能守恆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60F44B-57C2-4D83-A28E-13B273B62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式</a:t>
            </a:r>
            <a:r>
              <a:rPr lang="en-US" altLang="zh-TW" dirty="0"/>
              <a:t>8.11 </a:t>
            </a:r>
            <a:r>
              <a:rPr lang="zh-TW" altLang="en-US" dirty="0"/>
              <a:t>是與首末兩點間所取路徑無關的一般結果。以圖</a:t>
            </a:r>
            <a:r>
              <a:rPr lang="en-US" altLang="zh-TW" dirty="0"/>
              <a:t>8.6 </a:t>
            </a:r>
            <a:r>
              <a:rPr lang="zh-TW" altLang="en-US" dirty="0"/>
              <a:t>中沿著覆冰</a:t>
            </a:r>
            <a:r>
              <a:rPr lang="en-US" altLang="zh-TW" dirty="0"/>
              <a:t>(</a:t>
            </a:r>
            <a:r>
              <a:rPr lang="zh-TW" altLang="en-US" dirty="0"/>
              <a:t>無摩擦</a:t>
            </a:r>
            <a:r>
              <a:rPr lang="en-US" altLang="zh-TW" dirty="0"/>
              <a:t>) </a:t>
            </a:r>
            <a:r>
              <a:rPr lang="zh-TW" altLang="en-US" dirty="0"/>
              <a:t>斜坡移動的滑雪者為例。由於法向力</a:t>
            </a:r>
            <a:r>
              <a:rPr lang="en-US" altLang="zh-TW" i="1" dirty="0"/>
              <a:t>N </a:t>
            </a:r>
            <a:r>
              <a:rPr lang="zh-TW" altLang="en-US" dirty="0"/>
              <a:t>未作功</a:t>
            </a:r>
            <a:r>
              <a:rPr lang="en-US" altLang="zh-TW" dirty="0"/>
              <a:t>(</a:t>
            </a:r>
            <a:r>
              <a:rPr lang="zh-TW" altLang="en-US" dirty="0"/>
              <a:t>何故？</a:t>
            </a:r>
            <a:r>
              <a:rPr lang="en-US" altLang="zh-TW" dirty="0"/>
              <a:t>)</a:t>
            </a:r>
            <a:r>
              <a:rPr lang="zh-TW" altLang="en-US" dirty="0"/>
              <a:t>，因此可引用機械能守恆來求出斜坡上任一點的速率。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464CC53F-2B06-4E6B-BD89-BD7E6A31C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/>
          </a:p>
        </p:txBody>
      </p:sp>
      <p:sp>
        <p:nvSpPr>
          <p:cNvPr id="4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31</a:t>
            </a:fld>
            <a:endParaRPr lang="en-GB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456BCF8-0DEF-4E8D-8026-7ECAA379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3198620"/>
            <a:ext cx="6784848" cy="325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3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8.5 </a:t>
            </a:r>
            <a:r>
              <a:rPr lang="zh-TW" altLang="en-US" dirty="0"/>
              <a:t>機械能守恆</a:t>
            </a:r>
          </a:p>
        </p:txBody>
      </p:sp>
      <p:sp>
        <p:nvSpPr>
          <p:cNvPr id="36866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彈簧</a:t>
            </a:r>
            <a:endParaRPr lang="en-US" altLang="zh-TW" sz="3200" b="1" dirty="0">
              <a:solidFill>
                <a:schemeClr val="accent6"/>
              </a:solidFill>
            </a:endParaRPr>
          </a:p>
          <a:p>
            <a:r>
              <a:rPr lang="zh-TW" altLang="en-US" dirty="0">
                <a:cs typeface="Times New Roman" pitchFamily="18" charset="0"/>
              </a:rPr>
              <a:t>在圖 </a:t>
            </a:r>
            <a:r>
              <a:rPr lang="en-US" altLang="zh-TW" dirty="0" err="1">
                <a:cs typeface="Times New Roman" pitchFamily="18" charset="0"/>
              </a:rPr>
              <a:t>8.7a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中，無摩擦表面上的一個質量為 </a:t>
            </a:r>
            <a:r>
              <a:rPr lang="en-US" altLang="zh-TW" i="1" dirty="0">
                <a:cs typeface="Times New Roman" pitchFamily="18" charset="0"/>
              </a:rPr>
              <a:t>m </a:t>
            </a:r>
            <a:r>
              <a:rPr lang="zh-TW" altLang="en-US" dirty="0">
                <a:cs typeface="Times New Roman" pitchFamily="18" charset="0"/>
              </a:rPr>
              <a:t>的物塊繫於彈簧一端，彈簧先伸長至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en-US" altLang="zh-TW" dirty="0">
                <a:cs typeface="Times New Roman" pitchFamily="18" charset="0"/>
              </a:rPr>
              <a:t>=</a:t>
            </a:r>
            <a:r>
              <a:rPr lang="en-US" altLang="zh-TW" i="1" dirty="0">
                <a:cs typeface="Times New Roman" pitchFamily="18" charset="0"/>
              </a:rPr>
              <a:t> A </a:t>
            </a:r>
            <a:r>
              <a:rPr lang="zh-TW" altLang="en-US" dirty="0">
                <a:cs typeface="Times New Roman" pitchFamily="18" charset="0"/>
              </a:rPr>
              <a:t>之後再放開。彈簧所施的力會使物塊朝平衡位置 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en-US" altLang="zh-TW" dirty="0">
                <a:cs typeface="Times New Roman" pitchFamily="18" charset="0"/>
              </a:rPr>
              <a:t>= 0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處加速。在任一點上，物塊－彈簧系統的能量為：</a:t>
            </a:r>
            <a:endParaRPr lang="zh-TW" altLang="en-US" dirty="0"/>
          </a:p>
        </p:txBody>
      </p:sp>
      <p:sp>
        <p:nvSpPr>
          <p:cNvPr id="9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32</a:t>
            </a:fld>
            <a:endParaRPr lang="en-GB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44FEDD5-97FA-4A4E-8F1B-751794027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005064"/>
            <a:ext cx="2526983" cy="78676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1955086-83C7-4D64-8A05-F2478E7D1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787" y="3744149"/>
            <a:ext cx="3955256" cy="2734628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B39EDB2-3FD9-42BF-98D9-AC06E29A2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7" y="6115038"/>
            <a:ext cx="931545" cy="3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9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8.5 </a:t>
            </a:r>
            <a:r>
              <a:rPr lang="zh-TW" altLang="en-US" dirty="0"/>
              <a:t>機械能守恆</a:t>
            </a:r>
          </a:p>
        </p:txBody>
      </p:sp>
      <p:sp>
        <p:nvSpPr>
          <p:cNvPr id="36866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彈簧</a:t>
            </a:r>
            <a:endParaRPr lang="en-US" altLang="zh-TW" sz="3200" b="1" dirty="0">
              <a:solidFill>
                <a:schemeClr val="accent6"/>
              </a:solidFill>
            </a:endParaRPr>
          </a:p>
          <a:p>
            <a:r>
              <a:rPr lang="zh-TW" altLang="en-US" dirty="0">
                <a:cs typeface="Times New Roman" pitchFamily="18" charset="0"/>
              </a:rPr>
              <a:t>而依機械能守恆可得</a:t>
            </a:r>
          </a:p>
        </p:txBody>
      </p:sp>
      <p:sp>
        <p:nvSpPr>
          <p:cNvPr id="9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33</a:t>
            </a:fld>
            <a:endParaRPr lang="en-GB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1955086-83C7-4D64-8A05-F2478E7D1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787" y="3744149"/>
            <a:ext cx="3955256" cy="273462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630791F5-FA39-4C70-87D7-FB10D209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862" y="2581516"/>
            <a:ext cx="4133850" cy="7667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56521AE-61B3-4A0B-BD83-C9844EBC7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7" y="6115038"/>
            <a:ext cx="931545" cy="3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2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8.5 </a:t>
            </a:r>
            <a:r>
              <a:rPr lang="zh-TW" altLang="en-US" dirty="0"/>
              <a:t>機械能守恆</a:t>
            </a:r>
          </a:p>
        </p:txBody>
      </p:sp>
      <p:sp>
        <p:nvSpPr>
          <p:cNvPr id="36866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彈簧</a:t>
            </a:r>
            <a:endParaRPr lang="en-US" altLang="zh-TW" sz="3200" b="1" dirty="0">
              <a:solidFill>
                <a:schemeClr val="accent6"/>
              </a:solidFill>
            </a:endParaRPr>
          </a:p>
          <a:p>
            <a:r>
              <a:rPr lang="zh-TW" altLang="en-US" dirty="0">
                <a:cs typeface="Times New Roman" pitchFamily="18" charset="0"/>
              </a:rPr>
              <a:t>在起始點沒有動能，但系統的位能為最大值：</a:t>
            </a:r>
            <a:br>
              <a:rPr lang="zh-TW" altLang="en-US" dirty="0">
                <a:cs typeface="Times New Roman" pitchFamily="18" charset="0"/>
              </a:rPr>
            </a:br>
            <a:endParaRPr lang="en-US" altLang="zh-TW" dirty="0">
              <a:cs typeface="Times New Roman" pitchFamily="18" charset="0"/>
            </a:endParaRPr>
          </a:p>
          <a:p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當物塊逐漸朝原點加速</a:t>
            </a: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時，所獲得的動能恰好</a:t>
            </a: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抵消了位能的損失，因</a:t>
            </a: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此總和保持不變。</a:t>
            </a:r>
          </a:p>
        </p:txBody>
      </p:sp>
      <p:sp>
        <p:nvSpPr>
          <p:cNvPr id="9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34</a:t>
            </a:fld>
            <a:endParaRPr lang="en-GB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1955086-83C7-4D64-8A05-F2478E7D1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030" y="3429000"/>
            <a:ext cx="3955256" cy="273462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71840A2-F2E0-4491-B071-A2B3C1A28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727" y="2619431"/>
            <a:ext cx="2180273" cy="44005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79EDF7C-4340-4E18-B6CE-AE33F7623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030" y="2496081"/>
            <a:ext cx="700088" cy="68675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DB38734-D452-44D6-8B5D-F4D3D9D99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144" y="6163628"/>
            <a:ext cx="931545" cy="3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5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8.5 </a:t>
            </a:r>
            <a:r>
              <a:rPr lang="zh-TW" altLang="en-US" dirty="0"/>
              <a:t>機械能守恆</a:t>
            </a:r>
          </a:p>
        </p:txBody>
      </p:sp>
      <p:sp>
        <p:nvSpPr>
          <p:cNvPr id="36866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彈簧</a:t>
            </a:r>
            <a:endParaRPr lang="en-US" altLang="zh-TW" sz="3200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在 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en-US" altLang="zh-TW" dirty="0">
                <a:cs typeface="Times New Roman" pitchFamily="18" charset="0"/>
              </a:rPr>
              <a:t>= 0 </a:t>
            </a:r>
            <a:r>
              <a:rPr lang="zh-TW" altLang="en-US" dirty="0">
                <a:cs typeface="Times New Roman" pitchFamily="18" charset="0"/>
              </a:rPr>
              <a:t>處，物塊有最大的動能和零位能，或</a:t>
            </a: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                                   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總而言之，</a:t>
            </a:r>
          </a:p>
        </p:txBody>
      </p:sp>
      <p:sp>
        <p:nvSpPr>
          <p:cNvPr id="9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35</a:t>
            </a:fld>
            <a:endParaRPr lang="en-GB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1955086-83C7-4D64-8A05-F2478E7D1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030" y="3429000"/>
            <a:ext cx="3955256" cy="273462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0C1A99D-AFFC-440E-B178-5EDD9D298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636912"/>
            <a:ext cx="3040380" cy="7000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0608AAB-99BF-4FE8-AD97-D80327186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149080"/>
            <a:ext cx="2640330" cy="164687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1BD475B-09A7-4DD9-8DB3-B3E64945D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551" y="5229200"/>
            <a:ext cx="860108" cy="42672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31F97BD-1BDC-4369-9120-BDE6D0301A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144" y="6163628"/>
            <a:ext cx="931545" cy="3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7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8.5 </a:t>
            </a:r>
            <a:r>
              <a:rPr lang="zh-TW" altLang="en-US" dirty="0"/>
              <a:t>機械能守恆</a:t>
            </a:r>
          </a:p>
        </p:txBody>
      </p:sp>
      <p:sp>
        <p:nvSpPr>
          <p:cNvPr id="36866" name="內容版面配置區 1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618856" cy="5040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彈簧</a:t>
            </a:r>
            <a:endParaRPr lang="en-US" altLang="zh-TW" sz="3200" b="1" dirty="0">
              <a:solidFill>
                <a:schemeClr val="accent6"/>
              </a:solidFill>
            </a:endParaRPr>
          </a:p>
          <a:p>
            <a:r>
              <a:rPr lang="zh-TW" altLang="en-US" dirty="0">
                <a:cs typeface="Times New Roman" pitchFamily="18" charset="0"/>
              </a:rPr>
              <a:t>假定彈簧的各圈間未接觸，則物塊通過 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en-US" altLang="zh-TW" dirty="0">
                <a:cs typeface="Times New Roman" pitchFamily="18" charset="0"/>
              </a:rPr>
              <a:t>= 0 </a:t>
            </a:r>
            <a:r>
              <a:rPr lang="zh-TW" altLang="en-US" dirty="0">
                <a:cs typeface="Times New Roman" pitchFamily="18" charset="0"/>
              </a:rPr>
              <a:t>處繼續前進。它的位能漸增，動能漸減，直到最後抵達 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en-US" altLang="zh-TW" dirty="0">
                <a:cs typeface="Times New Roman" pitchFamily="18" charset="0"/>
              </a:rPr>
              <a:t>= −</a:t>
            </a:r>
            <a:r>
              <a:rPr lang="en-US" altLang="zh-TW" i="1" dirty="0">
                <a:cs typeface="Times New Roman" pitchFamily="18" charset="0"/>
              </a:rPr>
              <a:t>A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處時，能量又成為純位能：                                        </a:t>
            </a:r>
            <a:endParaRPr lang="en-US" altLang="zh-TW" dirty="0"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itchFamily="18" charset="0"/>
              </a:rPr>
              <a:t>                                       </a:t>
            </a:r>
          </a:p>
          <a:p>
            <a:r>
              <a:rPr lang="zh-TW" altLang="en-US" dirty="0">
                <a:cs typeface="Times New Roman" pitchFamily="18" charset="0"/>
              </a:rPr>
              <a:t>動能和位能的變化如圖</a:t>
            </a:r>
            <a:r>
              <a:rPr lang="en-US" altLang="zh-TW" dirty="0" err="1">
                <a:cs typeface="Times New Roman" pitchFamily="18" charset="0"/>
              </a:rPr>
              <a:t>8.7b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所示。</a:t>
            </a:r>
            <a:endParaRPr lang="en-US" altLang="zh-TW" dirty="0">
              <a:cs typeface="Times New Roman" pitchFamily="18" charset="0"/>
            </a:endParaRP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2099FCED-28BA-44BA-BB0D-620508CDF6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98361" y="2157586"/>
            <a:ext cx="3759613" cy="2933510"/>
          </a:xfrm>
          <a:prstGeom prst="rect">
            <a:avLst/>
          </a:prstGeom>
        </p:spPr>
      </p:pic>
      <p:sp>
        <p:nvSpPr>
          <p:cNvPr id="9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36</a:t>
            </a:fld>
            <a:endParaRPr lang="en-GB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89C4F5C-0694-469C-B70A-01950734D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648" y="4831330"/>
            <a:ext cx="546735" cy="31337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A5EC53F-3AA6-46AF-AE77-C8C2DB9FD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4706466"/>
            <a:ext cx="2406968" cy="6667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8380586-B209-402D-9F95-866A71DE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548" y="5139863"/>
            <a:ext cx="931545" cy="3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1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8.5 </a:t>
            </a:r>
            <a:r>
              <a:rPr lang="zh-TW" altLang="en-US" dirty="0"/>
              <a:t>機械能守恆</a:t>
            </a:r>
          </a:p>
        </p:txBody>
      </p:sp>
      <p:sp>
        <p:nvSpPr>
          <p:cNvPr id="36866" name="內容版面配置區 1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149936" cy="504056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彈簧</a:t>
            </a:r>
            <a:endParaRPr lang="en-US" altLang="zh-TW" sz="3200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由於彈簧所施的力始終指向原點，因此物塊來回振盪。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轉折點位於 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en-US" altLang="zh-TW" dirty="0">
                <a:cs typeface="Times New Roman" pitchFamily="18" charset="0"/>
              </a:rPr>
              <a:t>= ± </a:t>
            </a:r>
            <a:r>
              <a:rPr lang="en-US" altLang="zh-TW" i="1" dirty="0">
                <a:cs typeface="Times New Roman" pitchFamily="18" charset="0"/>
              </a:rPr>
              <a:t>A</a:t>
            </a:r>
            <a:r>
              <a:rPr lang="zh-TW" altLang="en-US" dirty="0">
                <a:cs typeface="Times New Roman" pitchFamily="18" charset="0"/>
              </a:rPr>
              <a:t>，在此處 </a:t>
            </a:r>
            <a:r>
              <a:rPr lang="en-US" altLang="zh-TW" i="1" dirty="0">
                <a:cs typeface="Times New Roman" pitchFamily="18" charset="0"/>
              </a:rPr>
              <a:t>K </a:t>
            </a:r>
            <a:r>
              <a:rPr lang="en-US" altLang="zh-TW" dirty="0">
                <a:cs typeface="Times New Roman" pitchFamily="18" charset="0"/>
              </a:rPr>
              <a:t>= 0 </a:t>
            </a:r>
            <a:r>
              <a:rPr lang="zh-TW" altLang="en-US" dirty="0">
                <a:cs typeface="Times New Roman" pitchFamily="18" charset="0"/>
              </a:rPr>
              <a:t>而 </a:t>
            </a:r>
            <a:r>
              <a:rPr lang="en-US" altLang="zh-TW" i="1" dirty="0">
                <a:cs typeface="Times New Roman" pitchFamily="18" charset="0"/>
              </a:rPr>
              <a:t>E</a:t>
            </a:r>
            <a:r>
              <a:rPr lang="en-US" altLang="zh-TW" dirty="0">
                <a:cs typeface="Times New Roman" pitchFamily="18" charset="0"/>
              </a:rPr>
              <a:t> = </a:t>
            </a:r>
            <a:r>
              <a:rPr lang="en-US" altLang="zh-TW" i="1" dirty="0" err="1">
                <a:cs typeface="Times New Roman" pitchFamily="18" charset="0"/>
              </a:rPr>
              <a:t>U</a:t>
            </a:r>
            <a:r>
              <a:rPr lang="en-US" altLang="zh-TW" baseline="-25000" dirty="0" err="1">
                <a:cs typeface="Times New Roman" pitchFamily="18" charset="0"/>
              </a:rPr>
              <a:t>max</a:t>
            </a:r>
            <a:r>
              <a:rPr lang="zh-TW" altLang="en-US" dirty="0">
                <a:cs typeface="Times New Roman" pitchFamily="18" charset="0"/>
              </a:rPr>
              <a:t>。</a:t>
            </a:r>
            <a:r>
              <a:rPr lang="zh-TW" altLang="en-US" i="1" dirty="0">
                <a:cs typeface="Times New Roman" pitchFamily="18" charset="0"/>
              </a:rPr>
              <a:t> </a:t>
            </a:r>
            <a:endParaRPr lang="zh-TW" altLang="en-US" dirty="0">
              <a:cs typeface="Times New Roman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AD8CCC-4E00-4E11-B5F8-A48204A4EB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37</a:t>
            </a:fld>
            <a:endParaRPr lang="en-GB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1955086-83C7-4D64-8A05-F2478E7D1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340" y="2205699"/>
            <a:ext cx="3955256" cy="273462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31F97BD-1BDC-4369-9120-BDE6D0301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454" y="4940327"/>
            <a:ext cx="931545" cy="3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1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8.5 </a:t>
            </a:r>
            <a:r>
              <a:rPr lang="zh-TW" altLang="en-US" dirty="0"/>
              <a:t>機械能守恆</a:t>
            </a:r>
          </a:p>
        </p:txBody>
      </p:sp>
      <p:sp>
        <p:nvSpPr>
          <p:cNvPr id="4096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解題指引：能量守恆</a:t>
            </a:r>
            <a:endParaRPr lang="en-US" altLang="zh-TW" sz="3200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/>
              <a:t>應用機械能守恆時，有幾點要牢記在心。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一般而言，可能不只一個質點具有動能，而位能   的類型也可能不只一種：</a:t>
            </a:r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38</a:t>
            </a:fld>
            <a:endParaRPr lang="en-GB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AD3D586-6736-43B6-B980-7884040BC4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7"/>
              </a:clrFrom>
              <a:clrTo>
                <a:srgbClr val="E6E7E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5616" y="4579788"/>
            <a:ext cx="7714297" cy="43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6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2CCD2A-7783-4078-A407-A54C8C0B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8.5 </a:t>
            </a:r>
            <a:r>
              <a:rPr lang="zh-TW" altLang="en-US" dirty="0"/>
              <a:t>機械能守恆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DC1D85-6A59-4DB7-8B4C-0E1676317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ts val="3700"/>
              </a:lnSpc>
              <a:buFont typeface="+mj-lt"/>
              <a:buAutoNum type="arabicPeriod" startAt="2"/>
            </a:pPr>
            <a:r>
              <a:rPr lang="zh-TW" altLang="en-US" dirty="0">
                <a:cs typeface="Times New Roman" pitchFamily="18" charset="0"/>
              </a:rPr>
              <a:t>決定到底要採用哪一種形式的守恆律，</a:t>
            </a:r>
            <a:r>
              <a:rPr lang="en-US" altLang="zh-TW" dirty="0" err="1">
                <a:cs typeface="Times New Roman" pitchFamily="18" charset="0"/>
              </a:rPr>
              <a:t>8.7a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式還是 </a:t>
            </a:r>
            <a:r>
              <a:rPr lang="en-US" altLang="zh-TW" dirty="0" err="1">
                <a:cs typeface="Times New Roman" pitchFamily="18" charset="0"/>
              </a:rPr>
              <a:t>8.7b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式。</a:t>
            </a:r>
            <a:endParaRPr lang="en-US" altLang="zh-TW" dirty="0">
              <a:cs typeface="Times New Roman" pitchFamily="18" charset="0"/>
            </a:endParaRPr>
          </a:p>
          <a:p>
            <a:pPr marL="447675" indent="-447675">
              <a:lnSpc>
                <a:spcPts val="3700"/>
              </a:lnSpc>
              <a:buNone/>
            </a:pPr>
            <a:r>
              <a:rPr lang="en-US" altLang="zh-TW" dirty="0">
                <a:cs typeface="Times New Roman" pitchFamily="18" charset="0"/>
              </a:rPr>
              <a:t>(a) </a:t>
            </a:r>
            <a:r>
              <a:rPr lang="en-US" altLang="zh-TW" i="1" dirty="0" err="1">
                <a:cs typeface="Times New Roman" pitchFamily="18" charset="0"/>
              </a:rPr>
              <a:t>K</a:t>
            </a:r>
            <a:r>
              <a:rPr lang="en-US" altLang="zh-TW" baseline="-25000" dirty="0" err="1">
                <a:cs typeface="Times New Roman" pitchFamily="18" charset="0"/>
              </a:rPr>
              <a:t>f</a:t>
            </a:r>
            <a:r>
              <a:rPr lang="en-US" altLang="zh-TW" dirty="0">
                <a:cs typeface="Times New Roman" pitchFamily="18" charset="0"/>
              </a:rPr>
              <a:t> + </a:t>
            </a:r>
            <a:r>
              <a:rPr lang="en-US" altLang="zh-TW" i="1" dirty="0" err="1">
                <a:cs typeface="Times New Roman" pitchFamily="18" charset="0"/>
              </a:rPr>
              <a:t>U</a:t>
            </a:r>
            <a:r>
              <a:rPr lang="en-US" altLang="zh-TW" baseline="-25000" dirty="0" err="1">
                <a:cs typeface="Times New Roman" pitchFamily="18" charset="0"/>
              </a:rPr>
              <a:t>f</a:t>
            </a:r>
            <a:r>
              <a:rPr lang="en-US" altLang="zh-TW" dirty="0">
                <a:cs typeface="Times New Roman" pitchFamily="18" charset="0"/>
              </a:rPr>
              <a:t> = </a:t>
            </a:r>
            <a:r>
              <a:rPr lang="en-US" altLang="zh-TW" i="1" dirty="0">
                <a:cs typeface="Times New Roman" pitchFamily="18" charset="0"/>
              </a:rPr>
              <a:t>K</a:t>
            </a:r>
            <a:r>
              <a:rPr lang="en-US" altLang="zh-TW" baseline="-25000" dirty="0">
                <a:cs typeface="Times New Roman" pitchFamily="18" charset="0"/>
              </a:rPr>
              <a:t>i</a:t>
            </a:r>
            <a:r>
              <a:rPr lang="en-US" altLang="zh-TW" dirty="0">
                <a:cs typeface="Times New Roman" pitchFamily="18" charset="0"/>
              </a:rPr>
              <a:t> + </a:t>
            </a:r>
            <a:r>
              <a:rPr lang="en-US" altLang="zh-TW" i="1" dirty="0">
                <a:cs typeface="Times New Roman" pitchFamily="18" charset="0"/>
              </a:rPr>
              <a:t>U</a:t>
            </a:r>
            <a:r>
              <a:rPr lang="en-US" altLang="zh-TW" baseline="-25000" dirty="0">
                <a:cs typeface="Times New Roman" pitchFamily="18" charset="0"/>
              </a:rPr>
              <a:t>i</a:t>
            </a:r>
            <a:r>
              <a:rPr lang="zh-TW" altLang="en-US" dirty="0">
                <a:cs typeface="Times New Roman" pitchFamily="18" charset="0"/>
              </a:rPr>
              <a:t>：</a:t>
            </a: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這種形式需要指定 </a:t>
            </a:r>
            <a:r>
              <a:rPr lang="en-US" altLang="zh-TW" i="1" dirty="0">
                <a:cs typeface="Times New Roman" pitchFamily="18" charset="0"/>
              </a:rPr>
              <a:t>U</a:t>
            </a:r>
            <a:r>
              <a:rPr lang="en-US" altLang="zh-TW" dirty="0">
                <a:cs typeface="Times New Roman" pitchFamily="18" charset="0"/>
              </a:rPr>
              <a:t> = 0 </a:t>
            </a:r>
            <a:r>
              <a:rPr lang="zh-TW" altLang="en-US" dirty="0">
                <a:cs typeface="Times New Roman" pitchFamily="18" charset="0"/>
              </a:rPr>
              <a:t>的參考位置。總是把 </a:t>
            </a:r>
            <a:r>
              <a:rPr lang="en-US" altLang="zh-TW" i="1" dirty="0" err="1">
                <a:cs typeface="Times New Roman" pitchFamily="18" charset="0"/>
              </a:rPr>
              <a:t>U</a:t>
            </a:r>
            <a:r>
              <a:rPr lang="en-US" altLang="zh-TW" baseline="-25000" dirty="0" err="1">
                <a:cs typeface="Times New Roman" pitchFamily="18" charset="0"/>
              </a:rPr>
              <a:t>sp</a:t>
            </a:r>
            <a:r>
              <a:rPr lang="en-US" altLang="zh-TW" dirty="0">
                <a:cs typeface="Times New Roman" pitchFamily="18" charset="0"/>
              </a:rPr>
              <a:t> = 0 </a:t>
            </a:r>
            <a:r>
              <a:rPr lang="zh-TW" altLang="en-US" dirty="0">
                <a:cs typeface="Times New Roman" pitchFamily="18" charset="0"/>
              </a:rPr>
              <a:t>設於 </a:t>
            </a:r>
            <a:r>
              <a:rPr lang="en-US" altLang="zh-TW" i="1" dirty="0">
                <a:cs typeface="Times New Roman" pitchFamily="18" charset="0"/>
              </a:rPr>
              <a:t>x</a:t>
            </a:r>
            <a:r>
              <a:rPr lang="en-US" altLang="zh-TW" dirty="0">
                <a:cs typeface="Times New Roman" pitchFamily="18" charset="0"/>
              </a:rPr>
              <a:t> = 0 </a:t>
            </a:r>
            <a:r>
              <a:rPr lang="zh-TW" altLang="en-US" dirty="0">
                <a:cs typeface="Times New Roman" pitchFamily="18" charset="0"/>
              </a:rPr>
              <a:t>處。而 </a:t>
            </a:r>
            <a:r>
              <a:rPr lang="en-US" altLang="zh-TW" i="1" dirty="0">
                <a:cs typeface="Times New Roman" pitchFamily="18" charset="0"/>
              </a:rPr>
              <a:t>U</a:t>
            </a:r>
            <a:r>
              <a:rPr lang="en-US" altLang="zh-TW" baseline="-25000" dirty="0">
                <a:cs typeface="Times New Roman" pitchFamily="18" charset="0"/>
              </a:rPr>
              <a:t>g</a:t>
            </a:r>
            <a:r>
              <a:rPr lang="en-US" altLang="zh-TW" dirty="0">
                <a:cs typeface="Times New Roman" pitchFamily="18" charset="0"/>
              </a:rPr>
              <a:t> = 0 </a:t>
            </a:r>
            <a:r>
              <a:rPr lang="zh-TW" altLang="en-US" dirty="0">
                <a:cs typeface="Times New Roman" pitchFamily="18" charset="0"/>
              </a:rPr>
              <a:t>可選在任何方便的高度，如地面或桌上。我們常把 </a:t>
            </a:r>
            <a:r>
              <a:rPr lang="en-US" altLang="zh-TW" i="1" dirty="0">
                <a:cs typeface="Times New Roman" pitchFamily="18" charset="0"/>
              </a:rPr>
              <a:t>U</a:t>
            </a:r>
            <a:r>
              <a:rPr lang="en-US" altLang="zh-TW" baseline="-25000" dirty="0">
                <a:cs typeface="Times New Roman" pitchFamily="18" charset="0"/>
              </a:rPr>
              <a:t>g </a:t>
            </a:r>
            <a:r>
              <a:rPr lang="en-US" altLang="zh-TW" dirty="0">
                <a:cs typeface="Times New Roman" pitchFamily="18" charset="0"/>
              </a:rPr>
              <a:t>= 0 </a:t>
            </a:r>
            <a:r>
              <a:rPr lang="zh-TW" altLang="en-US" dirty="0">
                <a:cs typeface="Times New Roman" pitchFamily="18" charset="0"/>
              </a:rPr>
              <a:t>設於運動的最低點，這樣所有其他的 </a:t>
            </a:r>
            <a:r>
              <a:rPr lang="en-US" altLang="zh-TW" i="1" dirty="0">
                <a:cs typeface="Times New Roman" pitchFamily="18" charset="0"/>
              </a:rPr>
              <a:t>U</a:t>
            </a:r>
            <a:r>
              <a:rPr lang="en-US" altLang="zh-TW" baseline="-25000" dirty="0">
                <a:cs typeface="Times New Roman" pitchFamily="18" charset="0"/>
              </a:rPr>
              <a:t>g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就都是正值。如果同時包含 </a:t>
            </a:r>
            <a:r>
              <a:rPr lang="en-US" altLang="zh-TW" i="1" dirty="0">
                <a:cs typeface="Times New Roman" pitchFamily="18" charset="0"/>
              </a:rPr>
              <a:t>U</a:t>
            </a:r>
            <a:r>
              <a:rPr lang="en-US" altLang="zh-TW" baseline="-25000" dirty="0">
                <a:cs typeface="Times New Roman" pitchFamily="18" charset="0"/>
              </a:rPr>
              <a:t>g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和 </a:t>
            </a:r>
            <a:r>
              <a:rPr lang="en-US" altLang="zh-TW" i="1" dirty="0" err="1">
                <a:cs typeface="Times New Roman" pitchFamily="18" charset="0"/>
              </a:rPr>
              <a:t>U</a:t>
            </a:r>
            <a:r>
              <a:rPr lang="en-US" altLang="zh-TW" baseline="-25000" dirty="0" err="1">
                <a:cs typeface="Times New Roman" pitchFamily="18" charset="0"/>
              </a:rPr>
              <a:t>sp</a:t>
            </a:r>
            <a:r>
              <a:rPr lang="zh-TW" altLang="en-US" dirty="0">
                <a:cs typeface="Times New Roman" pitchFamily="18" charset="0"/>
              </a:rPr>
              <a:t>，其參考位準不必一致。</a:t>
            </a:r>
            <a:endParaRPr lang="en-US" altLang="zh-TW" dirty="0">
              <a:cs typeface="Times New Roman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109F094-F2E6-42C3-8C70-1E4487026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A484EAA-5E85-48DD-BF12-38247DF3B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287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7DF248-6374-4E90-857F-6CF1B805C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本章要點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9F101D-F5D0-41D9-A471-49E283D4D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435280" cy="49435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600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1. </a:t>
            </a:r>
            <a:r>
              <a:rPr lang="zh-TW" altLang="en-US" sz="2600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保守力和非保守力的區別。</a:t>
            </a:r>
            <a:endParaRPr lang="en-US" altLang="zh-TW" sz="2600" b="1" dirty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2600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2. (a)</a:t>
            </a:r>
            <a:r>
              <a:rPr lang="zh-TW" altLang="en-US" sz="2600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位能：兩交互作用的粒子之間，由於其相對位置 </a:t>
            </a:r>
            <a:endParaRPr lang="en-US" altLang="zh-TW" sz="2600" b="1" dirty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  <a:p>
            <a:pPr marL="1708150" indent="0">
              <a:lnSpc>
                <a:spcPct val="120000"/>
              </a:lnSpc>
              <a:buNone/>
            </a:pPr>
            <a:r>
              <a:rPr lang="zh-TW" altLang="en-US" sz="2600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而具有的能量。</a:t>
            </a:r>
            <a:endParaRPr lang="en-US" altLang="zh-TW" sz="2600" b="1" dirty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  <a:p>
            <a:pPr marL="0" indent="0">
              <a:buNone/>
            </a:pPr>
            <a:r>
              <a:rPr lang="zh-TW" altLang="en-US" sz="2600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    </a:t>
            </a:r>
            <a:r>
              <a:rPr lang="en-US" altLang="zh-TW" sz="2600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(b)</a:t>
            </a:r>
            <a:r>
              <a:rPr lang="zh-TW" altLang="en-US" sz="2600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位能和保守力之間的關係。</a:t>
            </a:r>
            <a:endParaRPr lang="en-US" altLang="zh-TW" sz="2600" b="1" dirty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TW" sz="2600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3. (a)</a:t>
            </a:r>
            <a:r>
              <a:rPr lang="zh-TW" altLang="en-US" sz="2600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地球表面附近的重力位能。</a:t>
            </a:r>
            <a:endParaRPr lang="en-US" altLang="zh-TW" sz="2600" b="1" dirty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TW" sz="2600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    (b)</a:t>
            </a:r>
            <a:r>
              <a:rPr lang="zh-TW" altLang="en-US" sz="2600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彈簧的位能。</a:t>
            </a:r>
            <a:endParaRPr lang="en-US" altLang="zh-TW" sz="2600" b="1" dirty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TW" sz="2600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4. (a)</a:t>
            </a:r>
            <a:r>
              <a:rPr lang="zh-TW" altLang="en-US" sz="2600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機械能守恆。</a:t>
            </a:r>
            <a:endParaRPr lang="en-US" altLang="zh-TW" sz="2600" b="1" dirty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TW" sz="2600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    (b)</a:t>
            </a:r>
            <a:r>
              <a:rPr lang="zh-TW" altLang="en-US" sz="2600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在有非保守力的情形下，守恆定律的。</a:t>
            </a:r>
            <a:endParaRPr lang="en-US" altLang="zh-TW" sz="2600" b="1" dirty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b="1" dirty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b="1" dirty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zh-TW" altLang="en-US" b="1" dirty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9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111ACA8-6E04-4888-AAD1-EED3E04E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064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2CCD2A-7783-4078-A407-A54C8C0B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8.5 </a:t>
            </a:r>
            <a:r>
              <a:rPr lang="zh-TW" altLang="en-US" dirty="0"/>
              <a:t>機械能守恆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DC1D85-6A59-4DB7-8B4C-0E1676317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7675" indent="-447675">
              <a:lnSpc>
                <a:spcPct val="150000"/>
              </a:lnSpc>
              <a:buNone/>
            </a:pPr>
            <a:r>
              <a:rPr lang="en-US" altLang="zh-TW" dirty="0">
                <a:cs typeface="Times New Roman" pitchFamily="18" charset="0"/>
              </a:rPr>
              <a:t>(b) </a:t>
            </a:r>
            <a:r>
              <a:rPr lang="en-US" altLang="zh-TW" dirty="0" err="1">
                <a:cs typeface="Times New Roman" pitchFamily="18" charset="0"/>
              </a:rPr>
              <a:t>Δ</a:t>
            </a:r>
            <a:r>
              <a:rPr lang="en-US" altLang="zh-TW" i="1" dirty="0" err="1">
                <a:cs typeface="Times New Roman" pitchFamily="18" charset="0"/>
              </a:rPr>
              <a:t>K</a:t>
            </a:r>
            <a:r>
              <a:rPr lang="en-US" altLang="zh-TW" dirty="0">
                <a:cs typeface="Times New Roman" pitchFamily="18" charset="0"/>
              </a:rPr>
              <a:t> + </a:t>
            </a:r>
            <a:r>
              <a:rPr lang="en-US" altLang="zh-TW" dirty="0" err="1">
                <a:cs typeface="Times New Roman" pitchFamily="18" charset="0"/>
              </a:rPr>
              <a:t>Δ</a:t>
            </a:r>
            <a:r>
              <a:rPr lang="en-US" altLang="zh-TW" i="1" dirty="0" err="1">
                <a:cs typeface="Times New Roman" pitchFamily="18" charset="0"/>
              </a:rPr>
              <a:t>U</a:t>
            </a:r>
            <a:r>
              <a:rPr lang="en-US" altLang="zh-TW" dirty="0">
                <a:cs typeface="Times New Roman" pitchFamily="18" charset="0"/>
              </a:rPr>
              <a:t> = 0</a:t>
            </a:r>
            <a:r>
              <a:rPr lang="zh-TW" altLang="en-US" dirty="0">
                <a:cs typeface="Times New Roman" pitchFamily="18" charset="0"/>
              </a:rPr>
              <a:t>：</a:t>
            </a: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這種形式不需指定位能的參考位準，因為只需其變化量。但必須小心正負號。</a:t>
            </a:r>
            <a:endParaRPr lang="zh-TW" altLang="en-US" sz="3200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109F094-F2E6-42C3-8C70-1E4487026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A484EAA-5E85-48DD-BF12-38247DF3B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515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4"/>
          <p:cNvSpPr txBox="1">
            <a:spLocks/>
          </p:cNvSpPr>
          <p:nvPr/>
        </p:nvSpPr>
        <p:spPr>
          <a:xfrm>
            <a:off x="520080" y="1288644"/>
            <a:ext cx="8229600" cy="140039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5A558AC3-8D5E-485C-B024-EA56B68A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例題 </a:t>
            </a:r>
            <a:r>
              <a:rPr lang="en-US" altLang="zh-TW" dirty="0"/>
              <a:t>8.3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774EE62-6D48-4AED-BACA-39A9B257C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492896"/>
            <a:ext cx="4606290" cy="3744416"/>
          </a:xfrm>
        </p:spPr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一球從高</a:t>
            </a:r>
            <a:r>
              <a:rPr lang="en-US" altLang="zh-TW" dirty="0">
                <a:cs typeface="Times New Roman" pitchFamily="18" charset="0"/>
              </a:rPr>
              <a:t>H </a:t>
            </a:r>
            <a:r>
              <a:rPr lang="zh-TW" altLang="en-US" dirty="0">
                <a:cs typeface="Times New Roman" pitchFamily="18" charset="0"/>
              </a:rPr>
              <a:t>的峭壁頂端，以某個仰角及初速 </a:t>
            </a:r>
            <a:r>
              <a:rPr lang="en-US" altLang="zh-TW" i="1" dirty="0" err="1">
                <a:cs typeface="Times New Roman" pitchFamily="18" charset="0"/>
              </a:rPr>
              <a:t>υ</a:t>
            </a:r>
            <a:r>
              <a:rPr lang="en-US" altLang="zh-TW" sz="2000" baseline="-25000" dirty="0" err="1">
                <a:cs typeface="Times New Roman" pitchFamily="18" charset="0"/>
              </a:rPr>
              <a:t>0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拋射出去，如圖</a:t>
            </a:r>
            <a:r>
              <a:rPr lang="en-US" altLang="zh-TW" dirty="0">
                <a:cs typeface="Times New Roman" pitchFamily="18" charset="0"/>
              </a:rPr>
              <a:t>8.8 </a:t>
            </a:r>
            <a:r>
              <a:rPr lang="zh-TW" altLang="en-US" dirty="0">
                <a:cs typeface="Times New Roman" pitchFamily="18" charset="0"/>
              </a:rPr>
              <a:t>所示。採用</a:t>
            </a:r>
            <a:r>
              <a:rPr lang="en-US" altLang="zh-TW" dirty="0">
                <a:cs typeface="Times New Roman" pitchFamily="18" charset="0"/>
              </a:rPr>
              <a:t>(a) </a:t>
            </a:r>
            <a:r>
              <a:rPr lang="zh-TW" altLang="en-US" dirty="0">
                <a:cs typeface="Times New Roman" pitchFamily="18" charset="0"/>
              </a:rPr>
              <a:t>運動方程式，</a:t>
            </a:r>
            <a:r>
              <a:rPr lang="en-US" altLang="zh-TW" dirty="0">
                <a:cs typeface="Times New Roman" pitchFamily="18" charset="0"/>
              </a:rPr>
              <a:t>(b) </a:t>
            </a:r>
            <a:r>
              <a:rPr lang="zh-TW" altLang="en-US" dirty="0">
                <a:cs typeface="Times New Roman" pitchFamily="18" charset="0"/>
              </a:rPr>
              <a:t>機械能守恆，來討論其運動。</a:t>
            </a:r>
          </a:p>
          <a:p>
            <a:endParaRPr lang="zh-TW" altLang="en-US" dirty="0">
              <a:cs typeface="Times New Roman" pitchFamily="18" charset="0"/>
            </a:endParaRPr>
          </a:p>
          <a:p>
            <a:endParaRPr lang="zh-TW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7D122605-A7B6-4E49-9380-B13ED3520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7125D7E-6178-4847-B763-B15062336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41</a:t>
            </a:fld>
            <a:endParaRPr lang="en-GB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AA13131-78A6-4B24-B4F0-3022C95FF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186" y="2623105"/>
            <a:ext cx="3623310" cy="3594735"/>
          </a:xfrm>
          <a:prstGeom prst="rect">
            <a:avLst/>
          </a:prstGeom>
        </p:spPr>
      </p:pic>
      <p:sp>
        <p:nvSpPr>
          <p:cNvPr id="11" name="箭號: 有線條的向右箭號 10">
            <a:hlinkClick r:id="rId3" action="ppaction://hlinkfile"/>
            <a:extLst>
              <a:ext uri="{FF2B5EF4-FFF2-40B4-BE49-F238E27FC236}">
                <a16:creationId xmlns:a16="http://schemas.microsoft.com/office/drawing/2014/main" id="{F3FE4550-81E8-4870-B05D-8DA31F565F4C}"/>
              </a:ext>
            </a:extLst>
          </p:cNvPr>
          <p:cNvSpPr/>
          <p:nvPr/>
        </p:nvSpPr>
        <p:spPr>
          <a:xfrm>
            <a:off x="827584" y="4725144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208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4"/>
          <p:cNvSpPr txBox="1">
            <a:spLocks/>
          </p:cNvSpPr>
          <p:nvPr/>
        </p:nvSpPr>
        <p:spPr>
          <a:xfrm>
            <a:off x="538584" y="1397675"/>
            <a:ext cx="8229600" cy="140039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EBC5DBEF-B3BD-4AD5-9B4B-3EB424A98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例題 </a:t>
            </a:r>
            <a:r>
              <a:rPr lang="en-US" altLang="zh-TW" dirty="0"/>
              <a:t>8.4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304AE43-EDD1-4D8D-B80E-A160AF42E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兩木塊質量 </a:t>
            </a:r>
            <a:r>
              <a:rPr lang="en-US" altLang="zh-TW" i="1" dirty="0" err="1">
                <a:cs typeface="Times New Roman" pitchFamily="18" charset="0"/>
              </a:rPr>
              <a:t>m</a:t>
            </a:r>
            <a:r>
              <a:rPr lang="en-US" altLang="zh-TW" baseline="-25000" dirty="0" err="1">
                <a:cs typeface="Times New Roman" pitchFamily="18" charset="0"/>
              </a:rPr>
              <a:t>1</a:t>
            </a:r>
            <a:r>
              <a:rPr lang="en-US" altLang="zh-TW" dirty="0">
                <a:cs typeface="Times New Roman" pitchFamily="18" charset="0"/>
              </a:rPr>
              <a:t> = 0.5 kg </a:t>
            </a:r>
            <a:r>
              <a:rPr lang="zh-TW" altLang="en-US" dirty="0">
                <a:cs typeface="Times New Roman" pitchFamily="18" charset="0"/>
              </a:rPr>
              <a:t>和 </a:t>
            </a:r>
            <a:r>
              <a:rPr lang="en-US" altLang="zh-TW" i="1" dirty="0" err="1">
                <a:cs typeface="Times New Roman" pitchFamily="18" charset="0"/>
              </a:rPr>
              <a:t>m</a:t>
            </a:r>
            <a:r>
              <a:rPr lang="en-US" altLang="zh-TW" baseline="-25000" dirty="0" err="1">
                <a:cs typeface="Times New Roman" pitchFamily="18" charset="0"/>
              </a:rPr>
              <a:t>2</a:t>
            </a:r>
            <a:r>
              <a:rPr lang="en-US" altLang="zh-TW" dirty="0">
                <a:cs typeface="Times New Roman" pitchFamily="18" charset="0"/>
              </a:rPr>
              <a:t> = 1.5 kg </a:t>
            </a:r>
            <a:r>
              <a:rPr lang="zh-TW" altLang="en-US" dirty="0">
                <a:cs typeface="Times New Roman" pitchFamily="18" charset="0"/>
              </a:rPr>
              <a:t>以繩子連接，如圖</a:t>
            </a:r>
            <a:r>
              <a:rPr lang="en-US" altLang="zh-TW" dirty="0">
                <a:cs typeface="Times New Roman" pitchFamily="18" charset="0"/>
              </a:rPr>
              <a:t>8.9 </a:t>
            </a:r>
            <a:r>
              <a:rPr lang="zh-TW" altLang="en-US" dirty="0">
                <a:cs typeface="Times New Roman" pitchFamily="18" charset="0"/>
              </a:rPr>
              <a:t>所示。水平面為無摩擦且滑輪無質量。如木塊從靜止開始則 </a:t>
            </a:r>
            <a:r>
              <a:rPr lang="en-US" altLang="zh-TW" i="1" dirty="0" err="1">
                <a:cs typeface="Times New Roman" pitchFamily="18" charset="0"/>
              </a:rPr>
              <a:t>m</a:t>
            </a:r>
            <a:r>
              <a:rPr lang="en-US" altLang="zh-TW" baseline="-25000" dirty="0" err="1">
                <a:cs typeface="Times New Roman" pitchFamily="18" charset="0"/>
              </a:rPr>
              <a:t>1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下降 </a:t>
            </a:r>
            <a:r>
              <a:rPr lang="en-US" altLang="zh-TW" dirty="0">
                <a:cs typeface="Times New Roman" pitchFamily="18" charset="0"/>
              </a:rPr>
              <a:t>60 cm </a:t>
            </a:r>
            <a:r>
              <a:rPr lang="zh-TW" altLang="en-US" dirty="0">
                <a:cs typeface="Times New Roman" pitchFamily="18" charset="0"/>
              </a:rPr>
              <a:t>後其速率為何？</a:t>
            </a:r>
          </a:p>
          <a:p>
            <a:endParaRPr lang="zh-TW" altLang="en-US" dirty="0">
              <a:cs typeface="Times New Roman" pitchFamily="18" charset="0"/>
            </a:endParaRPr>
          </a:p>
          <a:p>
            <a:endParaRPr lang="zh-TW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E9275BA7-DAE6-4E1E-BA15-7DAD1060C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4E64DF6-A6FD-4210-8CD9-660EF38D3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42</a:t>
            </a:fld>
            <a:endParaRPr lang="en-GB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740276C-A2FD-4C9F-9DC9-5EBF96470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4059935"/>
            <a:ext cx="2186940" cy="2440305"/>
          </a:xfrm>
          <a:prstGeom prst="rect">
            <a:avLst/>
          </a:prstGeom>
        </p:spPr>
      </p:pic>
      <p:sp>
        <p:nvSpPr>
          <p:cNvPr id="11" name="箭號: 有線條的向右箭號 10">
            <a:hlinkClick r:id="rId3" action="ppaction://hlinkfile"/>
            <a:extLst>
              <a:ext uri="{FF2B5EF4-FFF2-40B4-BE49-F238E27FC236}">
                <a16:creationId xmlns:a16="http://schemas.microsoft.com/office/drawing/2014/main" id="{9B6EECCA-3B34-4113-878B-6EE6FB02D419}"/>
              </a:ext>
            </a:extLst>
          </p:cNvPr>
          <p:cNvSpPr/>
          <p:nvPr/>
        </p:nvSpPr>
        <p:spPr>
          <a:xfrm>
            <a:off x="827584" y="4365104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62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4"/>
          <p:cNvSpPr txBox="1">
            <a:spLocks/>
          </p:cNvSpPr>
          <p:nvPr/>
        </p:nvSpPr>
        <p:spPr>
          <a:xfrm>
            <a:off x="517194" y="1340768"/>
            <a:ext cx="8229600" cy="140039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2" name="標題 11">
            <a:extLst>
              <a:ext uri="{FF2B5EF4-FFF2-40B4-BE49-F238E27FC236}">
                <a16:creationId xmlns:a16="http://schemas.microsoft.com/office/drawing/2014/main" id="{3FD5F9B6-2706-4947-B48B-EC2B8E97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8.5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17D7B077-613B-485F-A185-1BA309EE88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質量為 </a:t>
            </a:r>
            <a:r>
              <a:rPr lang="en-US" altLang="zh-TW" i="1" dirty="0"/>
              <a:t>m</a:t>
            </a:r>
            <a:r>
              <a:rPr lang="en-US" altLang="zh-TW" dirty="0"/>
              <a:t> = 0.8 kg </a:t>
            </a:r>
            <a:r>
              <a:rPr lang="zh-TW" altLang="en-US" dirty="0"/>
              <a:t>的物塊繫於彈力常數 </a:t>
            </a:r>
            <a:r>
              <a:rPr lang="en-US" altLang="zh-TW" i="1" dirty="0"/>
              <a:t>k</a:t>
            </a:r>
            <a:r>
              <a:rPr lang="en-US" altLang="zh-TW" dirty="0"/>
              <a:t> = 20 N/m </a:t>
            </a:r>
            <a:r>
              <a:rPr lang="zh-TW" altLang="en-US" dirty="0"/>
              <a:t>的彈簧上，並在無摩擦表面滑動。彈簧伸長 </a:t>
            </a:r>
            <a:r>
              <a:rPr lang="en-US" altLang="zh-TW" dirty="0"/>
              <a:t>12 cm </a:t>
            </a:r>
            <a:r>
              <a:rPr lang="zh-TW" altLang="en-US" dirty="0"/>
              <a:t>後再釋放。</a:t>
            </a:r>
            <a:r>
              <a:rPr lang="en-US" altLang="zh-TW" dirty="0"/>
              <a:t>(a) </a:t>
            </a:r>
            <a:r>
              <a:rPr lang="zh-TW" altLang="en-US" dirty="0"/>
              <a:t>求物塊的最大速率；</a:t>
            </a:r>
            <a:r>
              <a:rPr lang="en-US" altLang="zh-TW" dirty="0"/>
              <a:t>(b) </a:t>
            </a:r>
            <a:r>
              <a:rPr lang="zh-TW" altLang="en-US" dirty="0"/>
              <a:t>求彈簧壓縮了 </a:t>
            </a:r>
            <a:r>
              <a:rPr lang="en-US" altLang="zh-TW" dirty="0"/>
              <a:t>8 cm </a:t>
            </a:r>
            <a:r>
              <a:rPr lang="zh-TW" altLang="en-US" dirty="0"/>
              <a:t>時的速度；</a:t>
            </a:r>
            <a:r>
              <a:rPr lang="en-US" altLang="zh-TW" dirty="0"/>
              <a:t>(c) </a:t>
            </a:r>
            <a:r>
              <a:rPr lang="zh-TW" altLang="en-US" dirty="0"/>
              <a:t>在哪一點動能和位能會相等？</a:t>
            </a:r>
            <a:r>
              <a:rPr lang="en-US" altLang="zh-TW" dirty="0"/>
              <a:t>(d) </a:t>
            </a:r>
            <a:r>
              <a:rPr lang="zh-TW" altLang="en-US" dirty="0"/>
              <a:t>在哪一點速率為最大值的一半？</a:t>
            </a:r>
          </a:p>
          <a:p>
            <a:endParaRPr lang="zh-TW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4F7D356D-FD1F-4AC0-B08D-62822F70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210480D-FB4A-4DCF-959C-74B3E6D1D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17" name="箭號: 有線條的向右箭號 16">
            <a:hlinkClick r:id="rId2" action="ppaction://hlinkfile"/>
            <a:extLst>
              <a:ext uri="{FF2B5EF4-FFF2-40B4-BE49-F238E27FC236}">
                <a16:creationId xmlns:a16="http://schemas.microsoft.com/office/drawing/2014/main" id="{432AAF3C-3CF7-4E84-ABDA-920C275ABC53}"/>
              </a:ext>
            </a:extLst>
          </p:cNvPr>
          <p:cNvSpPr/>
          <p:nvPr/>
        </p:nvSpPr>
        <p:spPr>
          <a:xfrm>
            <a:off x="827584" y="4797152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568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611560" y="1412776"/>
            <a:ext cx="8229600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A1663C2-9C8F-4789-9681-03707EB96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練習題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4FBC7422-A859-4784-94B1-FBF012576B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承續例題</a:t>
            </a:r>
            <a:r>
              <a:rPr lang="en-US" altLang="zh-TW" dirty="0">
                <a:cs typeface="Times New Roman" pitchFamily="18" charset="0"/>
              </a:rPr>
              <a:t>8.5</a:t>
            </a:r>
            <a:r>
              <a:rPr lang="zh-TW" altLang="en-US" dirty="0">
                <a:cs typeface="Times New Roman" pitchFamily="18" charset="0"/>
              </a:rPr>
              <a:t>：</a:t>
            </a:r>
            <a:r>
              <a:rPr lang="en-US" altLang="zh-TW" dirty="0">
                <a:cs typeface="Times New Roman" pitchFamily="18" charset="0"/>
              </a:rPr>
              <a:t>(a) </a:t>
            </a:r>
            <a:r>
              <a:rPr lang="zh-TW" altLang="en-US" dirty="0">
                <a:cs typeface="Times New Roman" pitchFamily="18" charset="0"/>
              </a:rPr>
              <a:t>在 </a:t>
            </a:r>
            <a:r>
              <a:rPr lang="en-US" altLang="zh-TW" i="1" dirty="0">
                <a:cs typeface="Times New Roman" pitchFamily="18" charset="0"/>
              </a:rPr>
              <a:t>x</a:t>
            </a:r>
            <a:r>
              <a:rPr lang="en-US" altLang="zh-TW" dirty="0">
                <a:cs typeface="Times New Roman" pitchFamily="18" charset="0"/>
              </a:rPr>
              <a:t> = –</a:t>
            </a:r>
            <a:r>
              <a:rPr lang="en-US" altLang="zh-TW" i="1" dirty="0">
                <a:cs typeface="Times New Roman" pitchFamily="18" charset="0"/>
              </a:rPr>
              <a:t>A</a:t>
            </a:r>
            <a:r>
              <a:rPr lang="en-US" altLang="zh-TW" dirty="0">
                <a:cs typeface="Times New Roman" pitchFamily="18" charset="0"/>
              </a:rPr>
              <a:t>/2 </a:t>
            </a:r>
            <a:r>
              <a:rPr lang="zh-TW" altLang="en-US" dirty="0">
                <a:cs typeface="Times New Roman" pitchFamily="18" charset="0"/>
              </a:rPr>
              <a:t>處，物塊的速率為何？ </a:t>
            </a:r>
            <a:r>
              <a:rPr lang="en-US" altLang="zh-TW" dirty="0">
                <a:cs typeface="Times New Roman" pitchFamily="18" charset="0"/>
              </a:rPr>
              <a:t>(b) </a:t>
            </a:r>
            <a:r>
              <a:rPr lang="zh-TW" altLang="en-US" dirty="0">
                <a:cs typeface="Times New Roman" pitchFamily="18" charset="0"/>
              </a:rPr>
              <a:t>當動能與位能相等時，物塊的速率為何？</a:t>
            </a:r>
          </a:p>
          <a:p>
            <a:endParaRPr lang="zh-TW" altLang="en-US" dirty="0"/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762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 txBox="1">
            <a:spLocks/>
          </p:cNvSpPr>
          <p:nvPr/>
        </p:nvSpPr>
        <p:spPr>
          <a:xfrm>
            <a:off x="587905" y="1412776"/>
            <a:ext cx="8229600" cy="140039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09ADE92-14B3-48D8-8593-D8AFEABA4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例題 </a:t>
            </a:r>
            <a:r>
              <a:rPr lang="en-US" altLang="zh-TW" dirty="0"/>
              <a:t>8.6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983C5FE-4B07-4860-9651-2949D51F5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一個 </a:t>
            </a:r>
            <a:r>
              <a:rPr lang="en-US" altLang="zh-TW" dirty="0">
                <a:cs typeface="Times New Roman" pitchFamily="18" charset="0"/>
              </a:rPr>
              <a:t>2 kg </a:t>
            </a:r>
            <a:r>
              <a:rPr lang="zh-TW" altLang="en-US" dirty="0">
                <a:cs typeface="Times New Roman" pitchFamily="18" charset="0"/>
              </a:rPr>
              <a:t>的物塊在無摩擦水平面滑動，並與彈簧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en-US" altLang="zh-TW" i="1" dirty="0">
                <a:cs typeface="Times New Roman" pitchFamily="18" charset="0"/>
              </a:rPr>
              <a:t>k</a:t>
            </a:r>
            <a:r>
              <a:rPr lang="en-US" altLang="zh-TW" dirty="0">
                <a:cs typeface="Times New Roman" pitchFamily="18" charset="0"/>
              </a:rPr>
              <a:t> = 40 N/m)</a:t>
            </a:r>
            <a:r>
              <a:rPr lang="zh-TW" altLang="en-US" dirty="0">
                <a:cs typeface="Times New Roman" pitchFamily="18" charset="0"/>
              </a:rPr>
              <a:t>一端相連，如圖 </a:t>
            </a:r>
            <a:r>
              <a:rPr lang="en-US" altLang="zh-TW" dirty="0">
                <a:cs typeface="Times New Roman" pitchFamily="18" charset="0"/>
              </a:rPr>
              <a:t>8.10 </a:t>
            </a:r>
            <a:r>
              <a:rPr lang="zh-TW" altLang="en-US" dirty="0">
                <a:cs typeface="Times New Roman" pitchFamily="18" charset="0"/>
              </a:rPr>
              <a:t>所示。它的另一側則與垂直懸掛的 </a:t>
            </a:r>
            <a:r>
              <a:rPr lang="en-US" altLang="zh-TW" dirty="0">
                <a:cs typeface="Times New Roman" pitchFamily="18" charset="0"/>
              </a:rPr>
              <a:t>4 kg </a:t>
            </a:r>
            <a:r>
              <a:rPr lang="zh-TW" altLang="en-US" dirty="0">
                <a:cs typeface="Times New Roman" pitchFamily="18" charset="0"/>
              </a:rPr>
              <a:t>物塊相連。系統在彈簧未伸長時由靜止開始。</a:t>
            </a:r>
            <a:r>
              <a:rPr lang="en-US" altLang="zh-TW" dirty="0">
                <a:cs typeface="Times New Roman" pitchFamily="18" charset="0"/>
              </a:rPr>
              <a:t>(a) </a:t>
            </a:r>
            <a:r>
              <a:rPr lang="zh-TW" altLang="en-US" dirty="0">
                <a:cs typeface="Times New Roman" pitchFamily="18" charset="0"/>
              </a:rPr>
              <a:t>彈簧的最大伸長量為何？</a:t>
            </a:r>
            <a:r>
              <a:rPr lang="en-US" altLang="zh-TW" dirty="0">
                <a:cs typeface="Times New Roman" pitchFamily="18" charset="0"/>
              </a:rPr>
              <a:t>(b) </a:t>
            </a:r>
            <a:r>
              <a:rPr lang="zh-TW" altLang="en-US" dirty="0">
                <a:cs typeface="Times New Roman" pitchFamily="18" charset="0"/>
              </a:rPr>
              <a:t>伸長量為 </a:t>
            </a:r>
            <a:r>
              <a:rPr lang="en-US" altLang="zh-TW" dirty="0">
                <a:cs typeface="Times New Roman" pitchFamily="18" charset="0"/>
              </a:rPr>
              <a:t>50 cm </a:t>
            </a:r>
            <a:r>
              <a:rPr lang="zh-TW" altLang="en-US" dirty="0">
                <a:cs typeface="Times New Roman" pitchFamily="18" charset="0"/>
              </a:rPr>
              <a:t>時，</a:t>
            </a:r>
            <a:r>
              <a:rPr lang="en-US" altLang="zh-TW" dirty="0">
                <a:cs typeface="Times New Roman" pitchFamily="18" charset="0"/>
              </a:rPr>
              <a:t>4 kg </a:t>
            </a:r>
            <a:r>
              <a:rPr lang="zh-TW" altLang="en-US" dirty="0">
                <a:cs typeface="Times New Roman" pitchFamily="18" charset="0"/>
              </a:rPr>
              <a:t>物塊的速率為何？</a:t>
            </a:r>
          </a:p>
          <a:p>
            <a:endParaRPr lang="zh-TW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27D5138A-80E3-47C4-BF02-9C616376B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14660C6-C007-49B9-AF37-2878B857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45</a:t>
            </a:fld>
            <a:endParaRPr lang="en-GB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84CE078-C879-441B-A441-331D102A3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803651"/>
            <a:ext cx="2836705" cy="2054349"/>
          </a:xfrm>
          <a:prstGeom prst="rect">
            <a:avLst/>
          </a:prstGeom>
        </p:spPr>
      </p:pic>
      <p:sp>
        <p:nvSpPr>
          <p:cNvPr id="11" name="箭號: 有線條的向右箭號 10">
            <a:hlinkClick r:id="rId3" action="ppaction://hlinkfile"/>
            <a:extLst>
              <a:ext uri="{FF2B5EF4-FFF2-40B4-BE49-F238E27FC236}">
                <a16:creationId xmlns:a16="http://schemas.microsoft.com/office/drawing/2014/main" id="{9192C796-3525-46EF-A45C-8578532167F5}"/>
              </a:ext>
            </a:extLst>
          </p:cNvPr>
          <p:cNvSpPr/>
          <p:nvPr/>
        </p:nvSpPr>
        <p:spPr>
          <a:xfrm>
            <a:off x="827584" y="5157192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673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550590" y="1484784"/>
            <a:ext cx="8229600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7FDBE14-0905-4AAC-AC68-882DD90F3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練習題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42C2BD5C-1601-46BD-B26E-1F8EA3745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伸長量是多大時，速率為</a:t>
            </a:r>
            <a:r>
              <a:rPr lang="en-US" altLang="zh-TW" dirty="0">
                <a:cs typeface="Times New Roman" pitchFamily="18" charset="0"/>
              </a:rPr>
              <a:t>1.0 m/s </a:t>
            </a:r>
            <a:r>
              <a:rPr lang="zh-TW" altLang="en-US" dirty="0">
                <a:cs typeface="Times New Roman" pitchFamily="18" charset="0"/>
              </a:rPr>
              <a:t>？</a:t>
            </a:r>
          </a:p>
          <a:p>
            <a:endParaRPr lang="zh-TW" altLang="en-US" dirty="0"/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321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 txBox="1">
            <a:spLocks/>
          </p:cNvSpPr>
          <p:nvPr/>
        </p:nvSpPr>
        <p:spPr>
          <a:xfrm>
            <a:off x="478722" y="1308529"/>
            <a:ext cx="8229600" cy="140039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5B3A236-02E9-48E3-BFC9-3E6868BD1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例題 </a:t>
            </a:r>
            <a:r>
              <a:rPr lang="en-US" altLang="zh-TW" dirty="0"/>
              <a:t>8.7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D5DE0A6A-8998-4190-8A42-F6E5ADD00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一單擺的擺長 </a:t>
            </a:r>
            <a:r>
              <a:rPr lang="en-US" altLang="zh-TW" i="1" dirty="0">
                <a:cs typeface="Times New Roman" pitchFamily="18" charset="0"/>
              </a:rPr>
              <a:t>L</a:t>
            </a:r>
            <a:r>
              <a:rPr lang="en-US" altLang="zh-TW" dirty="0">
                <a:cs typeface="Times New Roman" pitchFamily="18" charset="0"/>
              </a:rPr>
              <a:t> = 2 m</a:t>
            </a:r>
            <a:r>
              <a:rPr lang="zh-TW" altLang="en-US" dirty="0">
                <a:cs typeface="Times New Roman" pitchFamily="18" charset="0"/>
              </a:rPr>
              <a:t>，擺錘質量 </a:t>
            </a:r>
            <a:r>
              <a:rPr lang="en-US" altLang="zh-TW" i="1" dirty="0">
                <a:cs typeface="Times New Roman" pitchFamily="18" charset="0"/>
              </a:rPr>
              <a:t>m</a:t>
            </a:r>
            <a:r>
              <a:rPr lang="en-US" altLang="zh-TW" dirty="0">
                <a:cs typeface="Times New Roman" pitchFamily="18" charset="0"/>
              </a:rPr>
              <a:t> = 2 kg</a:t>
            </a:r>
            <a:r>
              <a:rPr lang="zh-TW" altLang="en-US" dirty="0">
                <a:cs typeface="Times New Roman" pitchFamily="18" charset="0"/>
              </a:rPr>
              <a:t>。當擺繩與鉛垂線的夾角為 </a:t>
            </a:r>
            <a:r>
              <a:rPr lang="en-US" altLang="zh-TW" dirty="0">
                <a:cs typeface="Times New Roman" pitchFamily="18" charset="0"/>
              </a:rPr>
              <a:t>35°</a:t>
            </a:r>
            <a:r>
              <a:rPr lang="zh-TW" altLang="en-US" dirty="0">
                <a:cs typeface="Times New Roman" pitchFamily="18" charset="0"/>
              </a:rPr>
              <a:t>時，其速率為 </a:t>
            </a:r>
            <a:r>
              <a:rPr lang="en-US" altLang="zh-TW" i="1" dirty="0">
                <a:cs typeface="Times New Roman" pitchFamily="18" charset="0"/>
              </a:rPr>
              <a:t>υ</a:t>
            </a:r>
            <a:r>
              <a:rPr lang="en-US" altLang="zh-TW" dirty="0">
                <a:cs typeface="Times New Roman" pitchFamily="18" charset="0"/>
              </a:rPr>
              <a:t> =1.2 m/s</a:t>
            </a:r>
            <a:r>
              <a:rPr lang="zh-TW" altLang="en-US" dirty="0">
                <a:cs typeface="Times New Roman" pitchFamily="18" charset="0"/>
              </a:rPr>
              <a:t>。當單擺擺到 </a:t>
            </a:r>
            <a:r>
              <a:rPr lang="en-US" altLang="zh-TW" dirty="0">
                <a:cs typeface="Times New Roman" pitchFamily="18" charset="0"/>
              </a:rPr>
              <a:t>(a) </a:t>
            </a:r>
            <a:r>
              <a:rPr lang="zh-TW" altLang="en-US" dirty="0">
                <a:cs typeface="Times New Roman" pitchFamily="18" charset="0"/>
              </a:rPr>
              <a:t>最低點；</a:t>
            </a:r>
            <a:r>
              <a:rPr lang="en-US" altLang="zh-TW" dirty="0">
                <a:cs typeface="Times New Roman" pitchFamily="18" charset="0"/>
              </a:rPr>
              <a:t>(b) </a:t>
            </a:r>
            <a:r>
              <a:rPr lang="zh-TW" altLang="en-US" dirty="0">
                <a:cs typeface="Times New Roman" pitchFamily="18" charset="0"/>
              </a:rPr>
              <a:t>最高點時，求擺繩的張力。</a:t>
            </a:r>
          </a:p>
          <a:p>
            <a:endParaRPr lang="zh-TW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AED79CC9-15E2-4619-994E-778CAC87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0765D71-3CBE-4D64-9F25-43FDBB409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47</a:t>
            </a:fld>
            <a:endParaRPr lang="en-GB"/>
          </a:p>
        </p:txBody>
      </p:sp>
      <p:sp>
        <p:nvSpPr>
          <p:cNvPr id="11" name="箭號: 有線條的向右箭號 10">
            <a:hlinkClick r:id="rId2" action="ppaction://hlinkfile"/>
            <a:extLst>
              <a:ext uri="{FF2B5EF4-FFF2-40B4-BE49-F238E27FC236}">
                <a16:creationId xmlns:a16="http://schemas.microsoft.com/office/drawing/2014/main" id="{9A8A696D-246C-445C-9DE6-FB4566E6493D}"/>
              </a:ext>
            </a:extLst>
          </p:cNvPr>
          <p:cNvSpPr/>
          <p:nvPr/>
        </p:nvSpPr>
        <p:spPr>
          <a:xfrm>
            <a:off x="827584" y="4365104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F24C45-A93E-46BC-A42F-95DEAA528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066" y="4007079"/>
            <a:ext cx="3118330" cy="260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4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539750" y="1412776"/>
            <a:ext cx="8229600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713347-A2E9-42E4-880F-9EB6B48F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練習題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13E241F0-6E26-4B03-A26B-EE73671C41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在 </a:t>
            </a:r>
            <a:r>
              <a:rPr lang="en-US" altLang="zh-TW" i="1" dirty="0">
                <a:cs typeface="Times New Roman" pitchFamily="18" charset="0"/>
              </a:rPr>
              <a:t>θ</a:t>
            </a:r>
            <a:r>
              <a:rPr lang="en-US" altLang="zh-TW" dirty="0">
                <a:cs typeface="Times New Roman" pitchFamily="18" charset="0"/>
              </a:rPr>
              <a:t> = 15°</a:t>
            </a:r>
            <a:r>
              <a:rPr lang="zh-TW" altLang="en-US" dirty="0">
                <a:cs typeface="Times New Roman" pitchFamily="18" charset="0"/>
              </a:rPr>
              <a:t>處，擺繩的張力為何？</a:t>
            </a:r>
          </a:p>
          <a:p>
            <a:endParaRPr lang="zh-TW" altLang="en-US" dirty="0"/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484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8.6 </a:t>
            </a:r>
            <a:r>
              <a:rPr lang="zh-TW" altLang="en-US" dirty="0"/>
              <a:t>機械能與非保守力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74901DD-8614-49DB-8523-8452CA484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系統沒有內部或外部的非保守力所作的功時，才能應用機械能守恆。內部保守力所作的功以位能項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en-US" altLang="zh-TW" i="1" dirty="0" err="1">
                <a:cs typeface="Times New Roman" pitchFamily="18" charset="0"/>
              </a:rPr>
              <a:t>W</a:t>
            </a:r>
            <a:r>
              <a:rPr lang="en-US" altLang="zh-TW" baseline="-25000" dirty="0" err="1">
                <a:cs typeface="Times New Roman" pitchFamily="18" charset="0"/>
              </a:rPr>
              <a:t>c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−</a:t>
            </a:r>
            <a:r>
              <a:rPr lang="en-US" altLang="zh-TW" dirty="0" err="1">
                <a:cs typeface="Times New Roman" pitchFamily="18" charset="0"/>
              </a:rPr>
              <a:t>Δ</a:t>
            </a:r>
            <a:r>
              <a:rPr lang="en-US" altLang="zh-TW" i="1" dirty="0" err="1">
                <a:cs typeface="Times New Roman" pitchFamily="18" charset="0"/>
              </a:rPr>
              <a:t>U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來涵蓋。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不過一般而言，質點動能的變化和所有對它作用的力有關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en-US" altLang="zh-TW" i="1" dirty="0" err="1">
                <a:cs typeface="Times New Roman" pitchFamily="18" charset="0"/>
              </a:rPr>
              <a:t>W</a:t>
            </a:r>
            <a:r>
              <a:rPr lang="en-US" altLang="zh-TW" baseline="-25000" dirty="0" err="1">
                <a:cs typeface="Times New Roman" pitchFamily="18" charset="0"/>
              </a:rPr>
              <a:t>NET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</a:t>
            </a:r>
            <a:r>
              <a:rPr lang="en-US" altLang="zh-TW" dirty="0" err="1">
                <a:cs typeface="Times New Roman" pitchFamily="18" charset="0"/>
              </a:rPr>
              <a:t>Δ</a:t>
            </a:r>
            <a:r>
              <a:rPr lang="en-US" altLang="zh-TW" i="1" dirty="0" err="1">
                <a:cs typeface="Times New Roman" pitchFamily="18" charset="0"/>
              </a:rPr>
              <a:t>K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。因此，如果有非保守力時，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功</a:t>
            </a:r>
            <a:r>
              <a:rPr lang="en-US" altLang="zh-TW" b="1" dirty="0">
                <a:solidFill>
                  <a:srgbClr val="C00000"/>
                </a:solidFill>
                <a:cs typeface="Times New Roman" pitchFamily="18" charset="0"/>
              </a:rPr>
              <a:t>–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能定理</a:t>
            </a:r>
            <a:r>
              <a:rPr lang="zh-TW" altLang="en-US" dirty="0">
                <a:cs typeface="Times New Roman" pitchFamily="18" charset="0"/>
              </a:rPr>
              <a:t>可表為：</a:t>
            </a:r>
          </a:p>
          <a:p>
            <a:endParaRPr lang="zh-TW" altLang="en-US" dirty="0"/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49</a:t>
            </a:fld>
            <a:endParaRPr lang="en-GB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DA4F68D-3AA8-4B37-8E33-16CD032A5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466" y="5517232"/>
            <a:ext cx="2780348" cy="4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4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64052-A039-41FE-9717-54BB067D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本章內容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15BB82-5584-4490-B3A9-FDCFCA64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8.1</a:t>
            </a:r>
            <a:r>
              <a:rPr lang="zh-TW" altLang="en-US" b="1" dirty="0"/>
              <a:t>　位能　</a:t>
            </a:r>
          </a:p>
          <a:p>
            <a:pPr marL="0" indent="0">
              <a:buNone/>
            </a:pPr>
            <a:r>
              <a:rPr lang="en-US" altLang="zh-TW" b="1" dirty="0"/>
              <a:t>8.2</a:t>
            </a:r>
            <a:r>
              <a:rPr lang="zh-TW" altLang="en-US" b="1" dirty="0"/>
              <a:t>　保守力　</a:t>
            </a:r>
          </a:p>
          <a:p>
            <a:pPr marL="0" indent="0">
              <a:buNone/>
            </a:pPr>
            <a:r>
              <a:rPr lang="en-US" altLang="zh-TW" b="1" dirty="0"/>
              <a:t>8.3</a:t>
            </a:r>
            <a:r>
              <a:rPr lang="zh-TW" altLang="en-US" b="1" dirty="0"/>
              <a:t>　位能與保守力　</a:t>
            </a:r>
          </a:p>
          <a:p>
            <a:pPr marL="0" indent="0">
              <a:buNone/>
            </a:pPr>
            <a:r>
              <a:rPr lang="en-US" altLang="zh-TW" b="1" dirty="0"/>
              <a:t>8.4</a:t>
            </a:r>
            <a:r>
              <a:rPr lang="zh-TW" altLang="en-US" b="1" dirty="0"/>
              <a:t>　位能函數　</a:t>
            </a:r>
          </a:p>
          <a:p>
            <a:pPr marL="0" indent="0">
              <a:buNone/>
            </a:pPr>
            <a:r>
              <a:rPr lang="en-US" altLang="zh-TW" b="1" dirty="0"/>
              <a:t>8.5</a:t>
            </a:r>
            <a:r>
              <a:rPr lang="zh-TW" altLang="en-US" b="1" dirty="0"/>
              <a:t>　機械能守恆　</a:t>
            </a:r>
          </a:p>
          <a:p>
            <a:pPr marL="0" indent="0">
              <a:buNone/>
            </a:pPr>
            <a:r>
              <a:rPr lang="en-US" altLang="zh-TW" b="1" dirty="0"/>
              <a:t>8.6</a:t>
            </a:r>
            <a:r>
              <a:rPr lang="zh-TW" altLang="en-US" b="1" dirty="0"/>
              <a:t>　機械能與非保守力　</a:t>
            </a:r>
          </a:p>
          <a:p>
            <a:pPr marL="0" indent="0">
              <a:buNone/>
            </a:pPr>
            <a:r>
              <a:rPr lang="en-US" altLang="zh-TW" b="1" dirty="0"/>
              <a:t>8.7</a:t>
            </a:r>
            <a:r>
              <a:rPr lang="zh-TW" altLang="en-US" b="1" dirty="0"/>
              <a:t>　保守力與位能函數　</a:t>
            </a:r>
          </a:p>
          <a:p>
            <a:pPr marL="0" indent="0">
              <a:buNone/>
            </a:pPr>
            <a:r>
              <a:rPr lang="en-US" altLang="zh-TW" b="1" dirty="0"/>
              <a:t>8.8</a:t>
            </a:r>
            <a:r>
              <a:rPr lang="zh-TW" altLang="en-US" b="1" dirty="0"/>
              <a:t>　能量圖</a:t>
            </a:r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776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8.6 </a:t>
            </a:r>
            <a:r>
              <a:rPr lang="zh-TW" altLang="en-US" dirty="0"/>
              <a:t>機械能與非保守力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63C20B17-9E7C-4AD7-AD22-B63A9270A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因 </a:t>
            </a:r>
            <a:r>
              <a:rPr lang="en-US" altLang="zh-TW" i="1" dirty="0" err="1">
                <a:cs typeface="Times New Roman" pitchFamily="18" charset="0"/>
              </a:rPr>
              <a:t>W</a:t>
            </a:r>
            <a:r>
              <a:rPr lang="en-US" altLang="zh-TW" baseline="-25000" dirty="0" err="1">
                <a:cs typeface="Times New Roman" pitchFamily="18" charset="0"/>
              </a:rPr>
              <a:t>c</a:t>
            </a:r>
            <a:r>
              <a:rPr lang="en-US" altLang="zh-TW" i="1" dirty="0">
                <a:cs typeface="Times New Roman" pitchFamily="18" charset="0"/>
              </a:rPr>
              <a:t> = −</a:t>
            </a:r>
            <a:r>
              <a:rPr lang="el-GR" altLang="zh-TW" dirty="0">
                <a:cs typeface="Times New Roman" pitchFamily="18" charset="0"/>
              </a:rPr>
              <a:t>Δ</a:t>
            </a:r>
            <a:r>
              <a:rPr lang="en-US" altLang="zh-TW" i="1" dirty="0">
                <a:cs typeface="Times New Roman" pitchFamily="18" charset="0"/>
              </a:rPr>
              <a:t>U</a:t>
            </a:r>
            <a:r>
              <a:rPr lang="zh-TW" altLang="en-US" dirty="0">
                <a:cs typeface="Times New Roman" pitchFamily="18" charset="0"/>
              </a:rPr>
              <a:t>，故上式可寫成 </a:t>
            </a:r>
            <a:r>
              <a:rPr lang="en-US" altLang="zh-TW" i="1" dirty="0" err="1">
                <a:cs typeface="Times New Roman" pitchFamily="18" charset="0"/>
              </a:rPr>
              <a:t>W</a:t>
            </a:r>
            <a:r>
              <a:rPr lang="en-US" altLang="zh-TW" baseline="-25000" dirty="0" err="1">
                <a:cs typeface="Times New Roman" pitchFamily="18" charset="0"/>
              </a:rPr>
              <a:t>nc</a:t>
            </a:r>
            <a:r>
              <a:rPr lang="en-US" altLang="zh-TW" dirty="0">
                <a:cs typeface="Times New Roman" pitchFamily="18" charset="0"/>
              </a:rPr>
              <a:t> = </a:t>
            </a:r>
            <a:r>
              <a:rPr lang="el-GR" altLang="zh-TW" dirty="0">
                <a:cs typeface="Times New Roman" pitchFamily="18" charset="0"/>
              </a:rPr>
              <a:t>Δ</a:t>
            </a:r>
            <a:r>
              <a:rPr lang="en-US" altLang="zh-TW" i="1" dirty="0">
                <a:cs typeface="Times New Roman" pitchFamily="18" charset="0"/>
              </a:rPr>
              <a:t>K</a:t>
            </a:r>
            <a:r>
              <a:rPr lang="en-US" altLang="zh-TW" dirty="0">
                <a:cs typeface="Times New Roman" pitchFamily="18" charset="0"/>
              </a:rPr>
              <a:t> + </a:t>
            </a:r>
            <a:r>
              <a:rPr lang="el-GR" altLang="zh-TW" dirty="0">
                <a:cs typeface="Times New Roman" pitchFamily="18" charset="0"/>
              </a:rPr>
              <a:t>Δ</a:t>
            </a:r>
            <a:r>
              <a:rPr lang="en-US" altLang="zh-TW" i="1" dirty="0">
                <a:cs typeface="Times New Roman" pitchFamily="18" charset="0"/>
              </a:rPr>
              <a:t>U</a:t>
            </a:r>
            <a:r>
              <a:rPr lang="zh-TW" altLang="en-US" dirty="0">
                <a:cs typeface="Times New Roman" pitchFamily="18" charset="0"/>
              </a:rPr>
              <a:t>，或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式 </a:t>
            </a:r>
            <a:r>
              <a:rPr lang="en-US" altLang="zh-TW" dirty="0">
                <a:cs typeface="Times New Roman" pitchFamily="18" charset="0"/>
              </a:rPr>
              <a:t>8.14 </a:t>
            </a:r>
            <a:r>
              <a:rPr lang="zh-TW" altLang="en-US" dirty="0">
                <a:cs typeface="Times New Roman" pitchFamily="18" charset="0"/>
              </a:rPr>
              <a:t>乃是有非保守力所作的功時，對機械能守恆所作的修正。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它說明了非保守力所作的功會改變系統的機械能這個事實。</a:t>
            </a:r>
            <a:endParaRPr lang="zh-TW" altLang="en-US" dirty="0"/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50</a:t>
            </a:fld>
            <a:endParaRPr lang="en-GB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FE0A526-8CDB-4B69-AED2-E43EA5FCC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276872"/>
            <a:ext cx="6120765" cy="45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4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8.6 </a:t>
            </a:r>
            <a:r>
              <a:rPr lang="zh-TW" altLang="en-US" dirty="0"/>
              <a:t>機械能與非保守力</a:t>
            </a:r>
          </a:p>
        </p:txBody>
      </p:sp>
      <p:sp>
        <p:nvSpPr>
          <p:cNvPr id="53250" name="內容版面配置區 1"/>
          <p:cNvSpPr>
            <a:spLocks noGrp="1"/>
          </p:cNvSpPr>
          <p:nvPr>
            <p:ph sz="half" idx="1"/>
          </p:nvPr>
        </p:nvSpPr>
        <p:spPr>
          <a:xfrm>
            <a:off x="457199" y="1340768"/>
            <a:ext cx="5196449" cy="5040560"/>
          </a:xfrm>
        </p:spPr>
        <p:txBody>
          <a:bodyPr>
            <a:noAutofit/>
          </a:bodyPr>
          <a:lstStyle/>
          <a:p>
            <a:pPr>
              <a:lnSpc>
                <a:spcPts val="4000"/>
              </a:lnSpc>
              <a:buFont typeface="Wingdings" pitchFamily="2" charset="2"/>
              <a:buChar char="Ø"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例如一火箭垂直向上發射，如圖 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8.12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lnSpc>
                <a:spcPts val="4000"/>
              </a:lnSpc>
              <a:buFont typeface="Wingdings" pitchFamily="2" charset="2"/>
              <a:buChar char="Ø"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除了重量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保守力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外，它還受到兩個非保守力：空氣阻力及引擎的推進力。</a:t>
            </a: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lnSpc>
                <a:spcPts val="4000"/>
              </a:lnSpc>
              <a:buFont typeface="Wingdings" pitchFamily="2" charset="2"/>
              <a:buChar char="Ø"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推進力會使機械能增大，空氣阻力則會使機械能減少。</a:t>
            </a:r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51</a:t>
            </a:fld>
            <a:endParaRPr lang="en-GB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E254A8-B232-4958-AF72-36302EFD39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8144" y="1341438"/>
            <a:ext cx="2604161" cy="504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0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4"/>
          <p:cNvSpPr txBox="1">
            <a:spLocks/>
          </p:cNvSpPr>
          <p:nvPr/>
        </p:nvSpPr>
        <p:spPr>
          <a:xfrm>
            <a:off x="587905" y="1388547"/>
            <a:ext cx="8229600" cy="140039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71BFF8C7-CB47-4177-B12B-DB2485356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例題 </a:t>
            </a:r>
            <a:r>
              <a:rPr lang="en-US" altLang="zh-TW" dirty="0"/>
              <a:t>8.8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08A7B914-80BA-4A0C-BBEC-F11EAEB73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一個 </a:t>
            </a:r>
            <a:r>
              <a:rPr lang="en-US" altLang="zh-TW" dirty="0">
                <a:cs typeface="Times New Roman" pitchFamily="18" charset="0"/>
              </a:rPr>
              <a:t>75 kg </a:t>
            </a:r>
            <a:r>
              <a:rPr lang="zh-TW" altLang="en-US" dirty="0">
                <a:cs typeface="Times New Roman" pitchFamily="18" charset="0"/>
              </a:rPr>
              <a:t>的跳傘者揹著 </a:t>
            </a:r>
            <a:r>
              <a:rPr lang="en-US" altLang="zh-TW" dirty="0">
                <a:cs typeface="Times New Roman" pitchFamily="18" charset="0"/>
              </a:rPr>
              <a:t>8 kg </a:t>
            </a:r>
            <a:r>
              <a:rPr lang="zh-TW" altLang="en-US" dirty="0">
                <a:cs typeface="Times New Roman" pitchFamily="18" charset="0"/>
              </a:rPr>
              <a:t>的降落傘。她從一架以 </a:t>
            </a:r>
            <a:r>
              <a:rPr lang="en-US" altLang="zh-TW" dirty="0">
                <a:cs typeface="Times New Roman" pitchFamily="18" charset="0"/>
              </a:rPr>
              <a:t>140 km/h </a:t>
            </a:r>
            <a:r>
              <a:rPr lang="zh-TW" altLang="en-US" dirty="0">
                <a:cs typeface="Times New Roman" pitchFamily="18" charset="0"/>
              </a:rPr>
              <a:t>在 </a:t>
            </a:r>
            <a:r>
              <a:rPr lang="en-US" altLang="zh-TW" dirty="0">
                <a:cs typeface="Times New Roman" pitchFamily="18" charset="0"/>
              </a:rPr>
              <a:t>1 km </a:t>
            </a:r>
            <a:r>
              <a:rPr lang="zh-TW" altLang="en-US" dirty="0">
                <a:cs typeface="Times New Roman" pitchFamily="18" charset="0"/>
              </a:rPr>
              <a:t>的高度飛行的飛機上跳下，並立刻打開降落傘。如果她以 </a:t>
            </a:r>
            <a:r>
              <a:rPr lang="en-US" altLang="zh-TW" dirty="0">
                <a:cs typeface="Times New Roman" pitchFamily="18" charset="0"/>
              </a:rPr>
              <a:t>7 m/s </a:t>
            </a:r>
            <a:r>
              <a:rPr lang="zh-TW" altLang="en-US" dirty="0">
                <a:cs typeface="Times New Roman" pitchFamily="18" charset="0"/>
              </a:rPr>
              <a:t>垂直落地，求降落傘對空氣所作的功。</a:t>
            </a:r>
          </a:p>
          <a:p>
            <a:endParaRPr lang="zh-TW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B7E3A023-7327-467C-A357-071F4EA54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82C6D5-A1A4-4F49-9682-72206BBE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52</a:t>
            </a:fld>
            <a:endParaRPr lang="en-GB"/>
          </a:p>
        </p:txBody>
      </p:sp>
      <p:sp>
        <p:nvSpPr>
          <p:cNvPr id="9" name="箭號: 有線條的向右箭號 8">
            <a:hlinkClick r:id="rId2" action="ppaction://hlinkfile"/>
            <a:extLst>
              <a:ext uri="{FF2B5EF4-FFF2-40B4-BE49-F238E27FC236}">
                <a16:creationId xmlns:a16="http://schemas.microsoft.com/office/drawing/2014/main" id="{9346580A-9775-47AB-81EE-8746148E0B09}"/>
              </a:ext>
            </a:extLst>
          </p:cNvPr>
          <p:cNvSpPr/>
          <p:nvPr/>
        </p:nvSpPr>
        <p:spPr>
          <a:xfrm>
            <a:off x="827584" y="4365104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620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 txBox="1">
            <a:spLocks/>
          </p:cNvSpPr>
          <p:nvPr/>
        </p:nvSpPr>
        <p:spPr>
          <a:xfrm>
            <a:off x="500178" y="1397675"/>
            <a:ext cx="8229600" cy="140039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7276AC36-A051-4387-B436-E591B545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例題 </a:t>
            </a:r>
            <a:r>
              <a:rPr lang="en-US" altLang="zh-TW" dirty="0"/>
              <a:t>8.9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F75F6311-9431-4F5C-9E33-9EB21CC7C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492896"/>
            <a:ext cx="5297487" cy="3744416"/>
          </a:xfrm>
        </p:spPr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把一個質量為 </a:t>
            </a:r>
            <a:r>
              <a:rPr lang="en-US" altLang="zh-TW" i="1" dirty="0">
                <a:cs typeface="Times New Roman" pitchFamily="18" charset="0"/>
              </a:rPr>
              <a:t>m</a:t>
            </a:r>
            <a:r>
              <a:rPr lang="en-US" altLang="zh-TW" dirty="0">
                <a:cs typeface="Times New Roman" pitchFamily="18" charset="0"/>
              </a:rPr>
              <a:t> = 0.2 kg </a:t>
            </a:r>
            <a:r>
              <a:rPr lang="zh-TW" altLang="en-US" dirty="0">
                <a:cs typeface="Times New Roman" pitchFamily="18" charset="0"/>
              </a:rPr>
              <a:t>的物塊頂住在一條不相連的壓縮了 </a:t>
            </a:r>
            <a:r>
              <a:rPr lang="en-US" altLang="zh-TW" dirty="0">
                <a:cs typeface="Times New Roman" pitchFamily="18" charset="0"/>
              </a:rPr>
              <a:t>20 cm </a:t>
            </a:r>
            <a:r>
              <a:rPr lang="zh-TW" altLang="en-US" dirty="0">
                <a:cs typeface="Times New Roman" pitchFamily="18" charset="0"/>
              </a:rPr>
              <a:t>的彈簧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en-US" altLang="zh-TW" i="1" dirty="0">
                <a:cs typeface="Times New Roman" pitchFamily="18" charset="0"/>
              </a:rPr>
              <a:t>k</a:t>
            </a:r>
            <a:r>
              <a:rPr lang="en-US" altLang="zh-TW" dirty="0">
                <a:cs typeface="Times New Roman" pitchFamily="18" charset="0"/>
              </a:rPr>
              <a:t> = 50 N/m)</a:t>
            </a:r>
            <a:r>
              <a:rPr lang="zh-TW" altLang="en-US" dirty="0">
                <a:cs typeface="Times New Roman" pitchFamily="18" charset="0"/>
              </a:rPr>
              <a:t>，如圖 </a:t>
            </a:r>
            <a:r>
              <a:rPr lang="en-US" altLang="zh-TW" dirty="0">
                <a:cs typeface="Times New Roman" pitchFamily="18" charset="0"/>
              </a:rPr>
              <a:t>8.13</a:t>
            </a:r>
            <a:r>
              <a:rPr lang="zh-TW" altLang="en-US" dirty="0">
                <a:cs typeface="Times New Roman" pitchFamily="18" charset="0"/>
              </a:rPr>
              <a:t>。將之釋放，則物塊沿粗糙的斜面向上滑行 </a:t>
            </a:r>
            <a:r>
              <a:rPr lang="en-US" altLang="zh-TW" dirty="0">
                <a:cs typeface="Times New Roman" pitchFamily="18" charset="0"/>
              </a:rPr>
              <a:t>50 cm </a:t>
            </a:r>
            <a:r>
              <a:rPr lang="zh-TW" altLang="en-US" dirty="0">
                <a:cs typeface="Times New Roman" pitchFamily="18" charset="0"/>
              </a:rPr>
              <a:t>後停止。求：</a:t>
            </a:r>
            <a:r>
              <a:rPr lang="en-US" altLang="zh-TW" dirty="0">
                <a:cs typeface="Times New Roman" pitchFamily="18" charset="0"/>
              </a:rPr>
              <a:t>(a) </a:t>
            </a:r>
            <a:r>
              <a:rPr lang="zh-TW" altLang="en-US" dirty="0">
                <a:cs typeface="Times New Roman" pitchFamily="18" charset="0"/>
              </a:rPr>
              <a:t>摩擦力；</a:t>
            </a:r>
            <a:r>
              <a:rPr lang="en-US" altLang="zh-TW" dirty="0">
                <a:cs typeface="Times New Roman" pitchFamily="18" charset="0"/>
              </a:rPr>
              <a:t>(b) </a:t>
            </a:r>
            <a:r>
              <a:rPr lang="zh-TW" altLang="en-US" dirty="0">
                <a:cs typeface="Times New Roman" pitchFamily="18" charset="0"/>
              </a:rPr>
              <a:t>物塊剛離開彈簧時的速率。</a:t>
            </a:r>
          </a:p>
          <a:p>
            <a:endParaRPr lang="zh-TW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BF8885CE-A1FA-479E-9433-4F98EC502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48D7745-4CDB-4584-A447-48475E4D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53</a:t>
            </a:fld>
            <a:endParaRPr lang="en-GB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E37EACB-200B-47D4-A667-3105E5C98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281" y="2636912"/>
            <a:ext cx="2903016" cy="3015233"/>
          </a:xfrm>
          <a:prstGeom prst="rect">
            <a:avLst/>
          </a:prstGeom>
        </p:spPr>
      </p:pic>
      <p:sp>
        <p:nvSpPr>
          <p:cNvPr id="11" name="箭號: 有線條的向右箭號 10">
            <a:hlinkClick r:id="rId3" action="ppaction://hlinkfile"/>
            <a:extLst>
              <a:ext uri="{FF2B5EF4-FFF2-40B4-BE49-F238E27FC236}">
                <a16:creationId xmlns:a16="http://schemas.microsoft.com/office/drawing/2014/main" id="{00B59E03-C823-43A1-8269-0BAA1941D984}"/>
              </a:ext>
            </a:extLst>
          </p:cNvPr>
          <p:cNvSpPr/>
          <p:nvPr/>
        </p:nvSpPr>
        <p:spPr>
          <a:xfrm>
            <a:off x="827584" y="5661248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249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539750" y="1412776"/>
            <a:ext cx="8229600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71C7F3A-BA7B-4FD1-8750-A10843A4D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練習題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F96393D6-BF9A-4B3B-8A67-902A92F66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物塊再往下滑時，彈簧的最大壓縮量為何？ 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物塊沿斜面向下滑行</a:t>
            </a:r>
            <a:r>
              <a:rPr lang="en-US" altLang="zh-TW" i="1" dirty="0">
                <a:cs typeface="Times New Roman" pitchFamily="18" charset="0"/>
              </a:rPr>
              <a:t>A</a:t>
            </a:r>
            <a:r>
              <a:rPr lang="en-US" altLang="zh-TW" dirty="0">
                <a:cs typeface="Times New Roman" pitchFamily="18" charset="0"/>
              </a:rPr>
              <a:t> + 0.3 m </a:t>
            </a:r>
            <a:r>
              <a:rPr lang="zh-TW" altLang="en-US" dirty="0">
                <a:cs typeface="Times New Roman" pitchFamily="18" charset="0"/>
              </a:rPr>
              <a:t>的距離</a:t>
            </a:r>
            <a:r>
              <a:rPr lang="en-US" altLang="zh-TW" dirty="0">
                <a:cs typeface="Times New Roman" pitchFamily="18" charset="0"/>
              </a:rPr>
              <a:t>)</a:t>
            </a:r>
            <a:endParaRPr lang="zh-TW" altLang="en-US" dirty="0">
              <a:cs typeface="Times New Roman" pitchFamily="18" charset="0"/>
            </a:endParaRPr>
          </a:p>
          <a:p>
            <a:endParaRPr lang="zh-TW" altLang="en-US" dirty="0"/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74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8.7 </a:t>
            </a:r>
            <a:r>
              <a:rPr lang="zh-TW" altLang="en-US" dirty="0"/>
              <a:t>保守力與位能函數</a:t>
            </a:r>
          </a:p>
        </p:txBody>
      </p:sp>
      <p:sp>
        <p:nvSpPr>
          <p:cNvPr id="57346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現在考慮如何由相關聯的已知位能函數來求保守力。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保守力 </a:t>
            </a:r>
            <a:r>
              <a:rPr lang="en-US" altLang="zh-TW" b="1" dirty="0">
                <a:cs typeface="Times New Roman" pitchFamily="18" charset="0"/>
              </a:rPr>
              <a:t>F</a:t>
            </a:r>
            <a:r>
              <a:rPr lang="en-US" altLang="zh-TW" baseline="-25000" dirty="0">
                <a:cs typeface="Times New Roman" pitchFamily="18" charset="0"/>
              </a:rPr>
              <a:t>c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在無限微小的位移 </a:t>
            </a:r>
            <a:r>
              <a:rPr lang="en-US" altLang="zh-TW" i="1" dirty="0">
                <a:cs typeface="Times New Roman" pitchFamily="18" charset="0"/>
              </a:rPr>
              <a:t>d</a:t>
            </a:r>
            <a:r>
              <a:rPr lang="en-US" altLang="zh-TW" b="1" dirty="0">
                <a:cs typeface="Times New Roman" pitchFamily="18" charset="0"/>
              </a:rPr>
              <a:t>s</a:t>
            </a:r>
            <a:r>
              <a:rPr lang="en-US" altLang="zh-TW" b="1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內所作的功，與無限微小的位能變化 </a:t>
            </a:r>
            <a:r>
              <a:rPr lang="en-US" altLang="zh-TW" i="1" dirty="0" err="1">
                <a:cs typeface="Times New Roman" pitchFamily="18" charset="0"/>
              </a:rPr>
              <a:t>dU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之間的關係如下：</a:t>
            </a:r>
            <a:endParaRPr lang="en-US" altLang="zh-TW" dirty="0">
              <a:cs typeface="Times New Roman" pitchFamily="18" charset="0"/>
            </a:endParaRPr>
          </a:p>
          <a:p>
            <a:endParaRPr lang="en-US" altLang="zh-TW" dirty="0"/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55</a:t>
            </a:fld>
            <a:endParaRPr lang="en-GB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44CAB25-31AA-4C9C-961B-D68A9689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4343762"/>
            <a:ext cx="2106930" cy="45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6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8.7 </a:t>
            </a:r>
            <a:r>
              <a:rPr lang="zh-TW" altLang="en-US" dirty="0"/>
              <a:t>保守力與位能函數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BDF3AF8F-2988-48B9-864B-96946815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為了簡單起見，範圍僅限於單座標的位能函數，如 </a:t>
            </a:r>
            <a:r>
              <a:rPr lang="en-US" altLang="zh-TW" i="1" dirty="0">
                <a:cs typeface="Times New Roman" pitchFamily="18" charset="0"/>
              </a:rPr>
              <a:t>U 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en-US" altLang="zh-TW" i="1" dirty="0">
                <a:cs typeface="Times New Roman" pitchFamily="18" charset="0"/>
              </a:rPr>
              <a:t>x</a:t>
            </a:r>
            <a:r>
              <a:rPr lang="en-US" altLang="zh-TW" dirty="0">
                <a:cs typeface="Times New Roman" pitchFamily="18" charset="0"/>
              </a:rPr>
              <a:t>) </a:t>
            </a:r>
            <a:r>
              <a:rPr lang="zh-TW" altLang="en-US" dirty="0">
                <a:cs typeface="Times New Roman" pitchFamily="18" charset="0"/>
              </a:rPr>
              <a:t>或 </a:t>
            </a:r>
            <a:r>
              <a:rPr lang="en-US" altLang="zh-TW" i="1" dirty="0">
                <a:cs typeface="Times New Roman" pitchFamily="18" charset="0"/>
              </a:rPr>
              <a:t>U 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en-US" altLang="zh-TW" i="1" dirty="0">
                <a:cs typeface="Times New Roman" pitchFamily="18" charset="0"/>
              </a:rPr>
              <a:t>r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在一維中，上述方程式可以化簡為 </a:t>
            </a:r>
            <a:r>
              <a:rPr lang="en-US" altLang="zh-TW" i="1" dirty="0" err="1">
                <a:cs typeface="Times New Roman" pitchFamily="18" charset="0"/>
              </a:rPr>
              <a:t>dU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−</a:t>
            </a:r>
            <a:r>
              <a:rPr lang="en-US" altLang="zh-TW" i="1" dirty="0" err="1">
                <a:cs typeface="Times New Roman" pitchFamily="18" charset="0"/>
              </a:rPr>
              <a:t>F</a:t>
            </a:r>
            <a:r>
              <a:rPr lang="en-US" altLang="zh-TW" i="1" baseline="-25000" dirty="0" err="1">
                <a:cs typeface="Times New Roman" pitchFamily="18" charset="0"/>
              </a:rPr>
              <a:t>x</a:t>
            </a:r>
            <a:r>
              <a:rPr lang="en-US" altLang="zh-TW" i="1" dirty="0" err="1">
                <a:cs typeface="Times New Roman" pitchFamily="18" charset="0"/>
              </a:rPr>
              <a:t>dx</a:t>
            </a:r>
            <a:r>
              <a:rPr lang="zh-TW" altLang="en-US" dirty="0">
                <a:cs typeface="Times New Roman" pitchFamily="18" charset="0"/>
              </a:rPr>
              <a:t>；因此， </a:t>
            </a:r>
            <a:endParaRPr lang="en-US" altLang="zh-TW" b="1" dirty="0">
              <a:cs typeface="Times New Roman" pitchFamily="18" charset="0"/>
            </a:endParaRPr>
          </a:p>
          <a:p>
            <a:endParaRPr lang="zh-TW" altLang="en-US" dirty="0"/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56</a:t>
            </a:fld>
            <a:endParaRPr lang="en-GB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572E07C-E2C7-434C-8F34-88448092A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4221088"/>
            <a:ext cx="6434138" cy="76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8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8.7 </a:t>
            </a:r>
            <a:r>
              <a:rPr lang="zh-TW" altLang="en-US" dirty="0"/>
              <a:t>保守力與位能函數</a:t>
            </a:r>
          </a:p>
        </p:txBody>
      </p:sp>
      <p:sp>
        <p:nvSpPr>
          <p:cNvPr id="58370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70000"/>
              </a:lnSpc>
            </a:pPr>
            <a:r>
              <a:rPr lang="zh-TW" altLang="en-US" dirty="0">
                <a:cs typeface="Times New Roman" pitchFamily="18" charset="0"/>
              </a:rPr>
              <a:t>一般而言，保守力的各特定分量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如 </a:t>
            </a:r>
            <a:r>
              <a:rPr lang="en-US" altLang="zh-TW" i="1" dirty="0">
                <a:cs typeface="Times New Roman" pitchFamily="18" charset="0"/>
              </a:rPr>
              <a:t>x</a:t>
            </a:r>
            <a:r>
              <a:rPr lang="zh-TW" altLang="en-US" dirty="0">
                <a:cs typeface="Times New Roman" pitchFamily="18" charset="0"/>
              </a:rPr>
              <a:t>，</a:t>
            </a:r>
            <a:r>
              <a:rPr lang="en-US" altLang="zh-TW" i="1" dirty="0">
                <a:cs typeface="Times New Roman" pitchFamily="18" charset="0"/>
              </a:rPr>
              <a:t>y</a:t>
            </a:r>
            <a:r>
              <a:rPr lang="zh-TW" altLang="en-US" dirty="0">
                <a:cs typeface="Times New Roman" pitchFamily="18" charset="0"/>
              </a:rPr>
              <a:t>，</a:t>
            </a:r>
            <a:r>
              <a:rPr lang="en-US" altLang="zh-TW" i="1" dirty="0">
                <a:cs typeface="Times New Roman" pitchFamily="18" charset="0"/>
              </a:rPr>
              <a:t>z </a:t>
            </a:r>
            <a:r>
              <a:rPr lang="zh-TW" altLang="en-US" dirty="0">
                <a:cs typeface="Times New Roman" pitchFamily="18" charset="0"/>
              </a:rPr>
              <a:t>或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>
                <a:cs typeface="Times New Roman" pitchFamily="18" charset="0"/>
              </a:rPr>
              <a:t>r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等於位能函數沿其軸之負導數。負號表示力是指向位能減少的方向。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70000"/>
              </a:lnSpc>
            </a:pPr>
            <a:r>
              <a:rPr lang="zh-TW" altLang="en-US" dirty="0">
                <a:cs typeface="Times New Roman" pitchFamily="18" charset="0"/>
              </a:rPr>
              <a:t>我們來看看如何應用 </a:t>
            </a:r>
            <a:r>
              <a:rPr lang="en-US" altLang="zh-TW" dirty="0">
                <a:cs typeface="Times New Roman" pitchFamily="18" charset="0"/>
              </a:rPr>
              <a:t>8.15 </a:t>
            </a:r>
            <a:r>
              <a:rPr lang="zh-TW" altLang="en-US" dirty="0">
                <a:cs typeface="Times New Roman" pitchFamily="18" charset="0"/>
              </a:rPr>
              <a:t>式於現有的位能函數：</a:t>
            </a:r>
            <a:endParaRPr lang="en-US" altLang="zh-TW" dirty="0">
              <a:cs typeface="Times New Roman" pitchFamily="18" charset="0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7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57</a:t>
            </a:fld>
            <a:endParaRPr lang="en-GB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0E548C6-85EE-4A83-BF2F-854473C09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4581128"/>
            <a:ext cx="4707255" cy="158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8.7 </a:t>
            </a:r>
            <a:r>
              <a:rPr lang="zh-TW" altLang="en-US" dirty="0"/>
              <a:t>保守力與位能函數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FBF6C00-0EA7-47B7-847A-CDAE42BA7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70000"/>
              </a:lnSpc>
            </a:pPr>
            <a:r>
              <a:rPr lang="zh-TW" altLang="en-US" dirty="0">
                <a:cs typeface="Times New Roman" pitchFamily="18" charset="0"/>
              </a:rPr>
              <a:t>兩種情形中，所求得之力的函數都是正確的。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70000"/>
              </a:lnSpc>
            </a:pPr>
            <a:r>
              <a:rPr lang="zh-TW" altLang="en-US" dirty="0">
                <a:cs typeface="Times New Roman" pitchFamily="18" charset="0"/>
              </a:rPr>
              <a:t>式 </a:t>
            </a:r>
            <a:r>
              <a:rPr lang="en-US" altLang="zh-TW" dirty="0">
                <a:cs typeface="Times New Roman" pitchFamily="18" charset="0"/>
              </a:rPr>
              <a:t>8.15 </a:t>
            </a:r>
            <a:r>
              <a:rPr lang="zh-TW" altLang="en-US" dirty="0">
                <a:cs typeface="Times New Roman" pitchFamily="18" charset="0"/>
              </a:rPr>
              <a:t>是定義保守力的有用方法： </a:t>
            </a:r>
            <a:br>
              <a:rPr lang="en-US" altLang="zh-TW" dirty="0">
                <a:cs typeface="Times New Roman" pitchFamily="18" charset="0"/>
              </a:rPr>
            </a:br>
            <a:r>
              <a:rPr lang="zh-TW" altLang="en-US" sz="1300" b="1" dirty="0">
                <a:cs typeface="Times New Roman" pitchFamily="18" charset="0"/>
              </a:rPr>
              <a:t>        </a:t>
            </a:r>
            <a:endParaRPr lang="en-US" altLang="zh-TW" sz="1300" b="1" dirty="0">
              <a:cs typeface="Times New Roman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             保守力可由純量位能函數導出。</a:t>
            </a:r>
            <a:endParaRPr lang="zh-TW" altLang="en-US" dirty="0">
              <a:solidFill>
                <a:srgbClr val="0070C0"/>
              </a:solidFill>
              <a:cs typeface="Times New Roman" pitchFamily="18" charset="0"/>
            </a:endParaRPr>
          </a:p>
          <a:p>
            <a:endParaRPr lang="zh-TW" altLang="en-US" dirty="0"/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4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578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8.7 </a:t>
            </a:r>
            <a:r>
              <a:rPr lang="zh-TW" altLang="en-US" dirty="0"/>
              <a:t>保守力與位能函數</a:t>
            </a:r>
          </a:p>
        </p:txBody>
      </p:sp>
      <p:sp>
        <p:nvSpPr>
          <p:cNvPr id="59394" name="內容版面配置區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2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考慮繪於圖 </a:t>
            </a:r>
            <a:r>
              <a:rPr lang="en-US" altLang="zh-TW" sz="2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8.14 </a:t>
            </a:r>
            <a:r>
              <a:rPr lang="zh-TW" altLang="en-US" sz="2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的假想位能函數 </a:t>
            </a:r>
            <a:r>
              <a:rPr lang="en-US" altLang="zh-TW" sz="2800" i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U</a:t>
            </a:r>
            <a:r>
              <a:rPr lang="en-US" altLang="zh-TW" sz="2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i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</a:t>
            </a:r>
            <a:r>
              <a:rPr lang="en-US" altLang="zh-TW" sz="2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lang="zh-TW" altLang="en-US" sz="2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A00AD16-14BD-42EE-BE4A-A1DAB878D5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54909" y="1341438"/>
            <a:ext cx="3825181" cy="5040312"/>
          </a:xfrm>
          <a:prstGeom prst="rect">
            <a:avLst/>
          </a:prstGeom>
        </p:spPr>
      </p:pic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59</a:t>
            </a:fld>
            <a:endParaRPr lang="en-GB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E843021-0F08-4BC3-A7E8-B27395B4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945" y="4842862"/>
            <a:ext cx="3411855" cy="134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6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8.1 </a:t>
            </a:r>
            <a:r>
              <a:rPr lang="zh-TW" altLang="en-US" dirty="0"/>
              <a:t>位能</a:t>
            </a:r>
          </a:p>
        </p:txBody>
      </p:sp>
      <p:sp>
        <p:nvSpPr>
          <p:cNvPr id="12290" name="內容版面配置區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位能是兩個或更多個交互作用的粒子因其相對位置而具有的能量。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311C1F46-6F26-44A0-AFD2-433B4FA7A3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40768"/>
            <a:ext cx="3671329" cy="4988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818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8.7 </a:t>
            </a:r>
            <a:r>
              <a:rPr lang="zh-TW" altLang="en-US" dirty="0"/>
              <a:t>保守力與位能函數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DBBF9018-12C1-4F59-9CC6-A9658C7EE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假定有一質點固定於原點，而 </a:t>
            </a:r>
            <a:r>
              <a:rPr lang="en-US" altLang="zh-TW" i="1" dirty="0">
                <a:cs typeface="Times New Roman" pitchFamily="18" charset="0"/>
              </a:rPr>
              <a:t>r </a:t>
            </a:r>
            <a:r>
              <a:rPr lang="zh-TW" altLang="en-US" dirty="0">
                <a:cs typeface="Times New Roman" pitchFamily="18" charset="0"/>
              </a:rPr>
              <a:t>是另一質點的徑向座標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若 </a:t>
            </a:r>
            <a:r>
              <a:rPr lang="en-US" altLang="zh-TW" i="1" dirty="0">
                <a:cs typeface="Times New Roman" pitchFamily="18" charset="0"/>
              </a:rPr>
              <a:t>U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為重力位能，則此曲線實際上就是讓球滾動於其上的表面之側視圖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相關聯的保守力之徑向分量等於位能函數的負斜率，亦即</a:t>
            </a:r>
            <a:r>
              <a:rPr lang="en-US" altLang="zh-TW" dirty="0">
                <a:cs typeface="Times New Roman" pitchFamily="18" charset="0"/>
              </a:rPr>
              <a:t>:</a:t>
            </a:r>
            <a:endParaRPr lang="zh-TW" altLang="en-US" dirty="0">
              <a:cs typeface="Times New Roman" pitchFamily="18" charset="0"/>
            </a:endParaRPr>
          </a:p>
          <a:p>
            <a:endParaRPr lang="zh-TW" altLang="en-US" dirty="0"/>
          </a:p>
        </p:txBody>
      </p:sp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60</a:t>
            </a:fld>
            <a:endParaRPr lang="en-GB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69DDDC2-3B6F-4387-91F3-3D8F3BD43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4725144"/>
            <a:ext cx="6387465" cy="90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9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8.7 </a:t>
            </a:r>
            <a:r>
              <a:rPr lang="zh-TW" altLang="en-US" dirty="0"/>
              <a:t>保守力與位能函數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12464D5-1E1B-45EF-B781-FE34807B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700"/>
              </a:lnSpc>
            </a:pPr>
            <a:r>
              <a:rPr lang="zh-TW" altLang="en-US" dirty="0">
                <a:cs typeface="Times New Roman" pitchFamily="18" charset="0"/>
              </a:rPr>
              <a:t>若 </a:t>
            </a:r>
            <a:r>
              <a:rPr lang="en-US" altLang="zh-TW" i="1" dirty="0">
                <a:cs typeface="Times New Roman" pitchFamily="18" charset="0"/>
              </a:rPr>
              <a:t>F</a:t>
            </a:r>
            <a:r>
              <a:rPr lang="en-US" altLang="zh-TW" baseline="-25000" dirty="0">
                <a:cs typeface="Times New Roman" pitchFamily="18" charset="0"/>
              </a:rPr>
              <a:t>r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&gt; 0</a:t>
            </a:r>
            <a:r>
              <a:rPr lang="zh-TW" altLang="en-US" dirty="0">
                <a:cs typeface="Times New Roman" pitchFamily="18" charset="0"/>
              </a:rPr>
              <a:t>，則力指向正 </a:t>
            </a:r>
            <a:r>
              <a:rPr lang="en-US" altLang="zh-TW" i="1" dirty="0">
                <a:cs typeface="Times New Roman" pitchFamily="18" charset="0"/>
              </a:rPr>
              <a:t>r</a:t>
            </a:r>
            <a:r>
              <a:rPr lang="zh-TW" altLang="en-US" i="1" dirty="0">
                <a:cs typeface="Times New Roman" pitchFamily="18" charset="0"/>
              </a:rPr>
              <a:t>，</a:t>
            </a:r>
            <a:r>
              <a:rPr lang="zh-TW" altLang="en-US" dirty="0">
                <a:cs typeface="Times New Roman" pitchFamily="18" charset="0"/>
              </a:rPr>
              <a:t>表示相斥，而 </a:t>
            </a:r>
            <a:r>
              <a:rPr lang="en-US" altLang="zh-TW" i="1" dirty="0">
                <a:cs typeface="Times New Roman" pitchFamily="18" charset="0"/>
              </a:rPr>
              <a:t>F</a:t>
            </a:r>
            <a:r>
              <a:rPr lang="en-US" altLang="zh-TW" baseline="-25000" dirty="0">
                <a:cs typeface="Times New Roman" pitchFamily="18" charset="0"/>
              </a:rPr>
              <a:t>r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&lt; 0 </a:t>
            </a:r>
            <a:r>
              <a:rPr lang="zh-TW" altLang="en-US" dirty="0">
                <a:cs typeface="Times New Roman" pitchFamily="18" charset="0"/>
              </a:rPr>
              <a:t>則表示相吸。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ts val="3700"/>
              </a:lnSpc>
            </a:pP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en-US" altLang="zh-TW" i="1" dirty="0">
                <a:cs typeface="Times New Roman" pitchFamily="18" charset="0"/>
              </a:rPr>
              <a:t>r </a:t>
            </a:r>
            <a:r>
              <a:rPr lang="en-US" altLang="zh-TW" dirty="0">
                <a:cs typeface="Times New Roman" pitchFamily="18" charset="0"/>
              </a:rPr>
              <a:t>&gt;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r</a:t>
            </a:r>
            <a:r>
              <a:rPr lang="en-US" altLang="zh-TW" baseline="-25000" dirty="0" err="1">
                <a:cs typeface="Times New Roman" pitchFamily="18" charset="0"/>
              </a:rPr>
              <a:t>2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：</a:t>
            </a:r>
            <a:r>
              <a:rPr lang="en-US" altLang="zh-TW" i="1" dirty="0">
                <a:cs typeface="Times New Roman" pitchFamily="18" charset="0"/>
              </a:rPr>
              <a:t>F</a:t>
            </a:r>
            <a:r>
              <a:rPr lang="en-US" altLang="zh-TW" baseline="-25000" dirty="0">
                <a:cs typeface="Times New Roman" pitchFamily="18" charset="0"/>
              </a:rPr>
              <a:t>r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&gt; 0</a:t>
            </a:r>
            <a:r>
              <a:rPr lang="zh-TW" altLang="en-US" dirty="0">
                <a:cs typeface="Times New Roman" pitchFamily="18" charset="0"/>
              </a:rPr>
              <a:t>。質點受到較弱的排斥。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ts val="3700"/>
              </a:lnSpc>
            </a:pP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en-US" altLang="zh-TW" i="1" dirty="0">
                <a:cs typeface="Times New Roman" pitchFamily="18" charset="0"/>
              </a:rPr>
              <a:t>r </a:t>
            </a:r>
            <a:r>
              <a:rPr lang="en-US" altLang="zh-TW" dirty="0">
                <a:cs typeface="Times New Roman" pitchFamily="18" charset="0"/>
              </a:rPr>
              <a:t>=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r</a:t>
            </a:r>
            <a:r>
              <a:rPr lang="en-US" altLang="zh-TW" baseline="-25000" dirty="0" err="1">
                <a:cs typeface="Times New Roman" pitchFamily="18" charset="0"/>
              </a:rPr>
              <a:t>2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：</a:t>
            </a:r>
            <a:r>
              <a:rPr lang="en-US" altLang="zh-TW" i="1" dirty="0">
                <a:cs typeface="Times New Roman" pitchFamily="18" charset="0"/>
              </a:rPr>
              <a:t>F</a:t>
            </a:r>
            <a:r>
              <a:rPr lang="en-US" altLang="zh-TW" baseline="-25000" dirty="0">
                <a:cs typeface="Times New Roman" pitchFamily="18" charset="0"/>
              </a:rPr>
              <a:t>r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0</a:t>
            </a:r>
            <a:r>
              <a:rPr lang="zh-TW" altLang="en-US" dirty="0">
                <a:cs typeface="Times New Roman" pitchFamily="18" charset="0"/>
              </a:rPr>
              <a:t>。在位能函數的極大點，質點處於不穩平衡。只要質點略向左或右移一點點，很容易就會離此而去。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ts val="3700"/>
              </a:lnSpc>
            </a:pP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en-US" altLang="zh-TW" i="1" dirty="0" err="1">
                <a:cs typeface="Times New Roman" pitchFamily="18" charset="0"/>
              </a:rPr>
              <a:t>r</a:t>
            </a:r>
            <a:r>
              <a:rPr lang="en-US" altLang="zh-TW" baseline="-25000" dirty="0" err="1">
                <a:cs typeface="Times New Roman" pitchFamily="18" charset="0"/>
              </a:rPr>
              <a:t>0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&lt;</a:t>
            </a:r>
            <a:r>
              <a:rPr lang="en-US" altLang="zh-TW" i="1" dirty="0">
                <a:cs typeface="Times New Roman" pitchFamily="18" charset="0"/>
              </a:rPr>
              <a:t> r </a:t>
            </a:r>
            <a:r>
              <a:rPr lang="en-US" altLang="zh-TW" dirty="0">
                <a:cs typeface="Times New Roman" pitchFamily="18" charset="0"/>
              </a:rPr>
              <a:t>&lt;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r</a:t>
            </a:r>
            <a:r>
              <a:rPr lang="en-US" altLang="zh-TW" baseline="-25000" dirty="0" err="1">
                <a:cs typeface="Times New Roman" pitchFamily="18" charset="0"/>
              </a:rPr>
              <a:t>2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：</a:t>
            </a:r>
            <a:r>
              <a:rPr lang="en-US" altLang="zh-TW" i="1" dirty="0">
                <a:cs typeface="Times New Roman" pitchFamily="18" charset="0"/>
              </a:rPr>
              <a:t>F</a:t>
            </a:r>
            <a:r>
              <a:rPr lang="en-US" altLang="zh-TW" baseline="-25000" dirty="0">
                <a:cs typeface="Times New Roman" pitchFamily="18" charset="0"/>
              </a:rPr>
              <a:t>r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&lt; 0</a:t>
            </a:r>
            <a:r>
              <a:rPr lang="zh-TW" altLang="en-US" dirty="0">
                <a:cs typeface="Times New Roman" pitchFamily="18" charset="0"/>
              </a:rPr>
              <a:t>。質點受到吸引，在 </a:t>
            </a:r>
            <a:r>
              <a:rPr lang="en-US" altLang="zh-TW" i="1" dirty="0" err="1">
                <a:cs typeface="Times New Roman" pitchFamily="18" charset="0"/>
              </a:rPr>
              <a:t>r</a:t>
            </a:r>
            <a:r>
              <a:rPr lang="en-US" altLang="zh-TW" baseline="-25000" dirty="0" err="1">
                <a:cs typeface="Times New Roman" pitchFamily="18" charset="0"/>
              </a:rPr>
              <a:t>1</a:t>
            </a:r>
            <a:r>
              <a:rPr lang="en-US" altLang="zh-TW" baseline="-25000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處斜率最大，引力最強</a:t>
            </a:r>
            <a:endParaRPr lang="zh-TW" altLang="en-US" dirty="0"/>
          </a:p>
        </p:txBody>
      </p:sp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4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61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603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8.7 </a:t>
            </a:r>
            <a:r>
              <a:rPr lang="zh-TW" altLang="en-US" dirty="0"/>
              <a:t>保守力與位能函數</a:t>
            </a:r>
          </a:p>
        </p:txBody>
      </p:sp>
      <p:sp>
        <p:nvSpPr>
          <p:cNvPr id="62466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altLang="zh-TW" dirty="0">
                <a:cs typeface="Times New Roman" pitchFamily="18" charset="0"/>
              </a:rPr>
              <a:t>(</a:t>
            </a:r>
            <a:r>
              <a:rPr lang="en-US" altLang="zh-TW" i="1" dirty="0">
                <a:cs typeface="Times New Roman" pitchFamily="18" charset="0"/>
              </a:rPr>
              <a:t>r = </a:t>
            </a:r>
            <a:r>
              <a:rPr lang="en-US" altLang="zh-TW" i="1" dirty="0" err="1">
                <a:cs typeface="Times New Roman" pitchFamily="18" charset="0"/>
              </a:rPr>
              <a:t>r</a:t>
            </a:r>
            <a:r>
              <a:rPr lang="en-US" altLang="zh-TW" baseline="-25000" dirty="0" err="1">
                <a:cs typeface="Times New Roman" pitchFamily="18" charset="0"/>
              </a:rPr>
              <a:t>0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：</a:t>
            </a:r>
            <a:r>
              <a:rPr lang="en-US" altLang="zh-TW" i="1" dirty="0">
                <a:cs typeface="Times New Roman" pitchFamily="18" charset="0"/>
              </a:rPr>
              <a:t>F</a:t>
            </a:r>
            <a:r>
              <a:rPr lang="en-US" altLang="zh-TW" baseline="-25000" dirty="0">
                <a:cs typeface="Times New Roman" pitchFamily="18" charset="0"/>
              </a:rPr>
              <a:t>r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0</a:t>
            </a:r>
            <a:r>
              <a:rPr lang="zh-TW" altLang="en-US" dirty="0">
                <a:cs typeface="Times New Roman" pitchFamily="18" charset="0"/>
              </a:rPr>
              <a:t>。在位能函數的極小點，質點處於穩定平衡。即使稍微向任一方向移動，它也很容易就回到此處。</a:t>
            </a:r>
          </a:p>
          <a:p>
            <a:pPr>
              <a:lnSpc>
                <a:spcPts val="3600"/>
              </a:lnSpc>
            </a:pPr>
            <a:r>
              <a:rPr lang="en-US" altLang="zh-TW" dirty="0">
                <a:cs typeface="Times New Roman" pitchFamily="18" charset="0"/>
              </a:rPr>
              <a:t>(</a:t>
            </a:r>
            <a:r>
              <a:rPr lang="en-US" altLang="zh-TW" i="1" dirty="0">
                <a:cs typeface="Times New Roman" pitchFamily="18" charset="0"/>
              </a:rPr>
              <a:t>r </a:t>
            </a:r>
            <a:r>
              <a:rPr lang="en-US" altLang="zh-TW" dirty="0">
                <a:cs typeface="Times New Roman" pitchFamily="18" charset="0"/>
              </a:rPr>
              <a:t>&lt;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r</a:t>
            </a:r>
            <a:r>
              <a:rPr lang="en-US" altLang="zh-TW" baseline="-25000" dirty="0" err="1">
                <a:cs typeface="Times New Roman" pitchFamily="18" charset="0"/>
              </a:rPr>
              <a:t>0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：</a:t>
            </a:r>
            <a:r>
              <a:rPr lang="en-US" altLang="zh-TW" i="1" dirty="0">
                <a:cs typeface="Times New Roman" pitchFamily="18" charset="0"/>
              </a:rPr>
              <a:t>F</a:t>
            </a:r>
            <a:r>
              <a:rPr lang="en-US" altLang="zh-TW" baseline="-25000" dirty="0">
                <a:cs typeface="Times New Roman" pitchFamily="18" charset="0"/>
              </a:rPr>
              <a:t>r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&gt; 0</a:t>
            </a:r>
            <a:r>
              <a:rPr lang="zh-TW" altLang="en-US" dirty="0">
                <a:cs typeface="Times New Roman" pitchFamily="18" charset="0"/>
              </a:rPr>
              <a:t>。質點互相排斥。若 </a:t>
            </a:r>
            <a:r>
              <a:rPr lang="en-US" altLang="zh-TW" i="1" dirty="0">
                <a:cs typeface="Times New Roman" pitchFamily="18" charset="0"/>
              </a:rPr>
              <a:t>r </a:t>
            </a:r>
            <a:r>
              <a:rPr lang="zh-TW" altLang="en-US" dirty="0">
                <a:cs typeface="Times New Roman" pitchFamily="18" charset="0"/>
              </a:rPr>
              <a:t>變小，則斥力變強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因為 </a:t>
            </a:r>
            <a:r>
              <a:rPr lang="en-US" altLang="zh-TW" i="1" dirty="0">
                <a:cs typeface="Times New Roman" pitchFamily="18" charset="0"/>
              </a:rPr>
              <a:t>U 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en-US" altLang="zh-TW" i="1" dirty="0">
                <a:cs typeface="Times New Roman" pitchFamily="18" charset="0"/>
              </a:rPr>
              <a:t>r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的斜率變陡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ts val="3600"/>
              </a:lnSpc>
            </a:pPr>
            <a:r>
              <a:rPr lang="zh-TW" altLang="en-US" dirty="0">
                <a:cs typeface="Times New Roman" pitchFamily="18" charset="0"/>
              </a:rPr>
              <a:t>雖然圖中沒有畫出來，但若有位能函數為常數的區域，則質點所受的力為零。質點在此略微移動，就會停留在新的位置。這就稱為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隨遇平衡</a:t>
            </a:r>
            <a:r>
              <a:rPr lang="en-US" altLang="zh-TW" dirty="0">
                <a:cs typeface="Times New Roman" pitchFamily="18" charset="0"/>
              </a:rPr>
              <a:t>(neutral equilibrium)</a:t>
            </a:r>
            <a:r>
              <a:rPr lang="zh-TW" altLang="en-US" dirty="0">
                <a:cs typeface="Times New Roman" pitchFamily="18" charset="0"/>
              </a:rPr>
              <a:t>。 </a:t>
            </a:r>
            <a:endParaRPr lang="zh-TW" altLang="en-US" dirty="0"/>
          </a:p>
          <a:p>
            <a:pPr>
              <a:lnSpc>
                <a:spcPts val="3600"/>
              </a:lnSpc>
            </a:pPr>
            <a:endParaRPr lang="zh-TW" altLang="en-US" dirty="0"/>
          </a:p>
        </p:txBody>
      </p:sp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4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178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8.8 </a:t>
            </a:r>
            <a:r>
              <a:rPr lang="zh-TW" altLang="en-US" dirty="0"/>
              <a:t>能量圖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183A0DCC-7138-4573-B03A-ED46D39125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如果已知質點的位能圖，就能推知質點運動的若干現象。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圖 </a:t>
            </a:r>
            <a:r>
              <a:rPr lang="en-US" altLang="zh-TW" dirty="0">
                <a:cs typeface="Times New Roman" pitchFamily="18" charset="0"/>
              </a:rPr>
              <a:t>8.15 </a:t>
            </a:r>
            <a:r>
              <a:rPr lang="zh-TW" altLang="en-US" dirty="0">
                <a:cs typeface="Times New Roman" pitchFamily="18" charset="0"/>
              </a:rPr>
              <a:t>的位能函數，特徵就是深度為 −</a:t>
            </a:r>
            <a:r>
              <a:rPr lang="en-US" altLang="zh-TW" i="1" dirty="0" err="1">
                <a:cs typeface="Times New Roman" pitchFamily="18" charset="0"/>
              </a:rPr>
              <a:t>U</a:t>
            </a:r>
            <a:r>
              <a:rPr lang="en-US" altLang="zh-TW" baseline="-25000" dirty="0" err="1">
                <a:cs typeface="Times New Roman" pitchFamily="18" charset="0"/>
              </a:rPr>
              <a:t>0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的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位阱</a:t>
            </a:r>
            <a:r>
              <a:rPr lang="en-US" altLang="zh-TW" dirty="0">
                <a:cs typeface="Times New Roman" pitchFamily="18" charset="0"/>
              </a:rPr>
              <a:t>(potential well)</a:t>
            </a:r>
            <a:r>
              <a:rPr lang="zh-TW" altLang="en-US" dirty="0">
                <a:cs typeface="Times New Roman" pitchFamily="18" charset="0"/>
              </a:rPr>
              <a:t>。</a:t>
            </a:r>
            <a:endParaRPr lang="en-US" altLang="zh-TW" dirty="0">
              <a:cs typeface="Times New Roman" pitchFamily="18" charset="0"/>
            </a:endParaRP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082A6D17-C48E-4ACF-9924-3188E1A167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574524"/>
            <a:ext cx="4038600" cy="4574139"/>
          </a:xfrm>
          <a:prstGeom prst="rect">
            <a:avLst/>
          </a:prstGeom>
        </p:spPr>
      </p:pic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63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42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8.8 </a:t>
            </a:r>
            <a:r>
              <a:rPr lang="zh-TW" altLang="en-US" dirty="0"/>
              <a:t>能量圖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BC88D405-6777-4A58-91D1-0AB754FE0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假定有一個質點固定於原點，而考慮另一個質點在其機械能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>
                <a:cs typeface="Times New Roman" pitchFamily="18" charset="0"/>
              </a:rPr>
              <a:t>E = K + U </a:t>
            </a:r>
            <a:r>
              <a:rPr lang="zh-TW" altLang="en-US" dirty="0">
                <a:cs typeface="Times New Roman" pitchFamily="18" charset="0"/>
              </a:rPr>
              <a:t>為各種不同數值時的行為。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若 </a:t>
            </a:r>
            <a:r>
              <a:rPr lang="en-US" altLang="zh-TW" i="1" dirty="0">
                <a:cs typeface="Times New Roman" pitchFamily="18" charset="0"/>
              </a:rPr>
              <a:t>E </a:t>
            </a:r>
            <a:r>
              <a:rPr lang="en-US" altLang="zh-TW" dirty="0">
                <a:cs typeface="Times New Roman" pitchFamily="18" charset="0"/>
              </a:rPr>
              <a:t>&lt; 0</a:t>
            </a:r>
            <a:r>
              <a:rPr lang="zh-TW" altLang="en-US" dirty="0">
                <a:cs typeface="Times New Roman" pitchFamily="18" charset="0"/>
              </a:rPr>
              <a:t>，則質點處於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束縛態</a:t>
            </a:r>
            <a:r>
              <a:rPr lang="en-US" altLang="zh-TW" dirty="0">
                <a:cs typeface="Times New Roman" pitchFamily="18" charset="0"/>
              </a:rPr>
              <a:t>(bound state)</a:t>
            </a:r>
            <a:r>
              <a:rPr lang="zh-TW" altLang="en-US" dirty="0">
                <a:cs typeface="Times New Roman" pitchFamily="18" charset="0"/>
              </a:rPr>
              <a:t>，而若 </a:t>
            </a:r>
            <a:r>
              <a:rPr lang="en-US" altLang="zh-TW" i="1" dirty="0">
                <a:cs typeface="Times New Roman" pitchFamily="18" charset="0"/>
              </a:rPr>
              <a:t>E </a:t>
            </a:r>
            <a:r>
              <a:rPr lang="en-US" altLang="zh-TW" dirty="0">
                <a:cs typeface="Times New Roman" pitchFamily="18" charset="0"/>
              </a:rPr>
              <a:t>&gt; 0</a:t>
            </a:r>
            <a:r>
              <a:rPr lang="zh-TW" altLang="en-US" dirty="0">
                <a:cs typeface="Times New Roman" pitchFamily="18" charset="0"/>
              </a:rPr>
              <a:t>，則質點不受束縛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注意在 </a:t>
            </a:r>
            <a:r>
              <a:rPr lang="en-US" altLang="zh-TW" i="1" dirty="0">
                <a:cs typeface="Times New Roman" pitchFamily="18" charset="0"/>
              </a:rPr>
              <a:t>r </a:t>
            </a:r>
            <a:r>
              <a:rPr lang="en-US" altLang="zh-TW" dirty="0">
                <a:cs typeface="Times New Roman" pitchFamily="18" charset="0"/>
              </a:rPr>
              <a:t>= </a:t>
            </a:r>
            <a:r>
              <a:rPr lang="zh-TW" altLang="en-US" dirty="0">
                <a:cs typeface="Times New Roman" pitchFamily="18" charset="0"/>
              </a:rPr>
              <a:t>∞ 處 </a:t>
            </a:r>
            <a:r>
              <a:rPr lang="en-US" altLang="zh-TW" i="1" dirty="0">
                <a:cs typeface="Times New Roman" pitchFamily="18" charset="0"/>
              </a:rPr>
              <a:t>U </a:t>
            </a:r>
            <a:r>
              <a:rPr lang="en-US" altLang="zh-TW" dirty="0">
                <a:cs typeface="Times New Roman" pitchFamily="18" charset="0"/>
              </a:rPr>
              <a:t>= 0)</a:t>
            </a:r>
            <a:r>
              <a:rPr lang="zh-TW" altLang="en-US" dirty="0">
                <a:cs typeface="Times New Roman" pitchFamily="18" charset="0"/>
              </a:rPr>
              <a:t>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假定對一已知狀態而言 </a:t>
            </a:r>
            <a:r>
              <a:rPr lang="en-US" altLang="zh-TW" i="1" dirty="0">
                <a:cs typeface="Times New Roman" pitchFamily="18" charset="0"/>
              </a:rPr>
              <a:t>E </a:t>
            </a:r>
            <a:r>
              <a:rPr lang="zh-TW" altLang="en-US" dirty="0">
                <a:cs typeface="Times New Roman" pitchFamily="18" charset="0"/>
              </a:rPr>
              <a:t>為定值，就可在圖上畫一水平線來表示。這就稱為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能階</a:t>
            </a:r>
            <a:r>
              <a:rPr lang="en-US" altLang="zh-TW" dirty="0">
                <a:cs typeface="Times New Roman" pitchFamily="18" charset="0"/>
              </a:rPr>
              <a:t>(energy level)</a:t>
            </a:r>
            <a:r>
              <a:rPr lang="zh-TW" altLang="en-US" dirty="0">
                <a:cs typeface="Times New Roman" pitchFamily="18" charset="0"/>
              </a:rPr>
              <a:t>。</a:t>
            </a:r>
            <a:endParaRPr lang="zh-TW" altLang="en-US" dirty="0"/>
          </a:p>
        </p:txBody>
      </p:sp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4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64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037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8.8 </a:t>
            </a:r>
            <a:r>
              <a:rPr lang="zh-TW" altLang="en-US" dirty="0"/>
              <a:t>能量圖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43ED26E-A916-43BA-ACC9-3B4F614C1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位能的極小值 −</a:t>
            </a:r>
            <a:r>
              <a:rPr lang="en-US" altLang="zh-TW" i="1" dirty="0" err="1">
                <a:cs typeface="Times New Roman" pitchFamily="18" charset="0"/>
              </a:rPr>
              <a:t>U</a:t>
            </a:r>
            <a:r>
              <a:rPr lang="en-US" altLang="zh-TW" baseline="-25000" dirty="0" err="1">
                <a:cs typeface="Times New Roman" pitchFamily="18" charset="0"/>
              </a:rPr>
              <a:t>0</a:t>
            </a:r>
            <a:r>
              <a:rPr lang="en-US" altLang="zh-TW" baseline="-25000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位於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r</a:t>
            </a:r>
            <a:r>
              <a:rPr lang="en-US" altLang="zh-TW" baseline="-25000" dirty="0" err="1">
                <a:cs typeface="Times New Roman" pitchFamily="18" charset="0"/>
              </a:rPr>
              <a:t>0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處。雙原子分子的典型值為 </a:t>
            </a:r>
            <a:r>
              <a:rPr lang="en-US" altLang="zh-TW" i="1" dirty="0" err="1">
                <a:cs typeface="Times New Roman" pitchFamily="18" charset="0"/>
              </a:rPr>
              <a:t>U</a:t>
            </a:r>
            <a:r>
              <a:rPr lang="en-US" altLang="zh-TW" baseline="-25000" dirty="0" err="1">
                <a:cs typeface="Times New Roman" pitchFamily="18" charset="0"/>
              </a:rPr>
              <a:t>0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5 × 10</a:t>
            </a:r>
            <a:r>
              <a:rPr lang="zh-TW" altLang="en-US" baseline="30000" dirty="0">
                <a:cs typeface="Times New Roman" pitchFamily="18" charset="0"/>
              </a:rPr>
              <a:t>−</a:t>
            </a:r>
            <a:r>
              <a:rPr lang="en-US" altLang="zh-TW" baseline="30000" dirty="0">
                <a:cs typeface="Times New Roman" pitchFamily="18" charset="0"/>
              </a:rPr>
              <a:t>20 </a:t>
            </a:r>
            <a:r>
              <a:rPr lang="en-US" altLang="zh-TW" dirty="0">
                <a:cs typeface="Times New Roman" pitchFamily="18" charset="0"/>
              </a:rPr>
              <a:t>J </a:t>
            </a:r>
            <a:r>
              <a:rPr lang="zh-TW" altLang="en-US" dirty="0">
                <a:cs typeface="Times New Roman" pitchFamily="18" charset="0"/>
              </a:rPr>
              <a:t>及 </a:t>
            </a:r>
            <a:r>
              <a:rPr lang="en-US" altLang="zh-TW" i="1" dirty="0" err="1">
                <a:cs typeface="Times New Roman" pitchFamily="18" charset="0"/>
              </a:rPr>
              <a:t>r</a:t>
            </a:r>
            <a:r>
              <a:rPr lang="en-US" altLang="zh-TW" baseline="-25000" dirty="0" err="1">
                <a:cs typeface="Times New Roman" pitchFamily="18" charset="0"/>
              </a:rPr>
              <a:t>0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3 × 10</a:t>
            </a:r>
            <a:r>
              <a:rPr lang="zh-TW" altLang="en-US" baseline="30000" dirty="0">
                <a:cs typeface="Times New Roman" pitchFamily="18" charset="0"/>
              </a:rPr>
              <a:t>−</a:t>
            </a:r>
            <a:r>
              <a:rPr lang="en-US" altLang="zh-TW" baseline="30000" dirty="0">
                <a:cs typeface="Times New Roman" pitchFamily="18" charset="0"/>
              </a:rPr>
              <a:t>10 </a:t>
            </a:r>
            <a:r>
              <a:rPr lang="en-US" altLang="zh-TW" dirty="0">
                <a:cs typeface="Times New Roman" pitchFamily="18" charset="0"/>
              </a:rPr>
              <a:t>m</a:t>
            </a:r>
            <a:r>
              <a:rPr lang="zh-TW" altLang="en-US" dirty="0">
                <a:cs typeface="Times New Roman" pitchFamily="18" charset="0"/>
              </a:rPr>
              <a:t>。如果質點沒有動能，這就是一個穩定平衡點。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在靠近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r</a:t>
            </a:r>
            <a:r>
              <a:rPr lang="en-US" altLang="zh-TW" baseline="-25000" dirty="0" err="1">
                <a:cs typeface="Times New Roman" pitchFamily="18" charset="0"/>
              </a:rPr>
              <a:t>0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的區域，位阱的形狀近似於拋物線；這就類似於理想彈簧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圖 </a:t>
            </a:r>
            <a:r>
              <a:rPr lang="en-US" altLang="zh-TW" dirty="0">
                <a:cs typeface="Times New Roman" pitchFamily="18" charset="0"/>
              </a:rPr>
              <a:t>8.4)</a:t>
            </a:r>
            <a:r>
              <a:rPr lang="zh-TW" altLang="en-US" dirty="0">
                <a:cs typeface="Times New Roman" pitchFamily="18" charset="0"/>
              </a:rPr>
              <a:t>。在較遠處的形狀對 </a:t>
            </a:r>
            <a:r>
              <a:rPr lang="en-US" altLang="zh-TW" i="1" dirty="0" err="1">
                <a:cs typeface="Times New Roman" pitchFamily="18" charset="0"/>
              </a:rPr>
              <a:t>r</a:t>
            </a:r>
            <a:r>
              <a:rPr lang="en-US" altLang="zh-TW" baseline="-25000" dirty="0" err="1">
                <a:cs typeface="Times New Roman" pitchFamily="18" charset="0"/>
              </a:rPr>
              <a:t>0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就不對稱了。</a:t>
            </a:r>
            <a:endParaRPr lang="zh-TW" altLang="en-US" dirty="0"/>
          </a:p>
        </p:txBody>
      </p:sp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4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65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141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8.8 </a:t>
            </a:r>
            <a:r>
              <a:rPr lang="zh-TW" altLang="en-US" dirty="0"/>
              <a:t>能量圖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43E04CD-0BC2-4176-9182-244B01F81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zh-TW" altLang="en-US" dirty="0">
                <a:cs typeface="Times New Roman" pitchFamily="18" charset="0"/>
              </a:rPr>
              <a:t>質點在任一點的動能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和速率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由 </a:t>
            </a:r>
            <a:r>
              <a:rPr lang="en-US" altLang="zh-TW" i="1" dirty="0">
                <a:cs typeface="Times New Roman" pitchFamily="18" charset="0"/>
              </a:rPr>
              <a:t>K </a:t>
            </a:r>
            <a:r>
              <a:rPr lang="en-US" altLang="zh-TW" dirty="0">
                <a:cs typeface="Times New Roman" pitchFamily="18" charset="0"/>
              </a:rPr>
              <a:t>=</a:t>
            </a:r>
            <a:r>
              <a:rPr lang="en-US" altLang="zh-TW" i="1" dirty="0">
                <a:cs typeface="Times New Roman" pitchFamily="18" charset="0"/>
              </a:rPr>
              <a:t> E </a:t>
            </a:r>
            <a:r>
              <a:rPr lang="en-US" altLang="zh-TW" dirty="0">
                <a:cs typeface="Times New Roman" pitchFamily="18" charset="0"/>
              </a:rPr>
              <a:t>−</a:t>
            </a:r>
            <a:r>
              <a:rPr lang="en-US" altLang="zh-TW" i="1" dirty="0">
                <a:cs typeface="Times New Roman" pitchFamily="18" charset="0"/>
              </a:rPr>
              <a:t> U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的差值來決定。這就是能階和位能曲線間的垂直距離。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60000"/>
              </a:lnSpc>
            </a:pPr>
            <a:r>
              <a:rPr lang="zh-TW" altLang="en-US" dirty="0">
                <a:cs typeface="Times New Roman" pitchFamily="18" charset="0"/>
              </a:rPr>
              <a:t>對任意 </a:t>
            </a:r>
            <a:r>
              <a:rPr lang="en-US" altLang="zh-TW" i="1" dirty="0">
                <a:cs typeface="Times New Roman" pitchFamily="18" charset="0"/>
              </a:rPr>
              <a:t>E </a:t>
            </a:r>
            <a:r>
              <a:rPr lang="zh-TW" altLang="en-US" dirty="0">
                <a:cs typeface="Times New Roman" pitchFamily="18" charset="0"/>
              </a:rPr>
              <a:t>值而言，動能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和速率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的最大值是在 </a:t>
            </a:r>
            <a:r>
              <a:rPr lang="en-US" altLang="zh-TW" i="1" dirty="0" err="1">
                <a:cs typeface="Times New Roman" pitchFamily="18" charset="0"/>
              </a:rPr>
              <a:t>r</a:t>
            </a:r>
            <a:r>
              <a:rPr lang="en-US" altLang="zh-TW" baseline="-25000" dirty="0" err="1">
                <a:cs typeface="Times New Roman" pitchFamily="18" charset="0"/>
              </a:rPr>
              <a:t>0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處，而此處的 </a:t>
            </a:r>
            <a:r>
              <a:rPr lang="en-US" altLang="zh-TW" i="1" dirty="0">
                <a:cs typeface="Times New Roman" pitchFamily="18" charset="0"/>
              </a:rPr>
              <a:t>U 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en-US" altLang="zh-TW" i="1" dirty="0">
                <a:cs typeface="Times New Roman" pitchFamily="18" charset="0"/>
              </a:rPr>
              <a:t>r</a:t>
            </a:r>
            <a:r>
              <a:rPr lang="en-US" altLang="zh-TW" dirty="0">
                <a:cs typeface="Times New Roman" pitchFamily="18" charset="0"/>
              </a:rPr>
              <a:t>) </a:t>
            </a:r>
            <a:r>
              <a:rPr lang="zh-TW" altLang="en-US" dirty="0">
                <a:cs typeface="Times New Roman" pitchFamily="18" charset="0"/>
              </a:rPr>
              <a:t>為最小值。質點處於束縛態時，它的運動被限制在兩個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轉折點</a:t>
            </a:r>
            <a:r>
              <a:rPr lang="en-US" altLang="zh-TW" dirty="0">
                <a:cs typeface="Times New Roman" pitchFamily="18" charset="0"/>
              </a:rPr>
              <a:t>(turning point)</a:t>
            </a:r>
            <a:r>
              <a:rPr lang="zh-TW" altLang="en-US" dirty="0">
                <a:cs typeface="Times New Roman" pitchFamily="18" charset="0"/>
              </a:rPr>
              <a:t>之間。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60000"/>
              </a:lnSpc>
            </a:pPr>
            <a:r>
              <a:rPr lang="zh-TW" altLang="en-US" dirty="0">
                <a:cs typeface="Times New Roman" pitchFamily="18" charset="0"/>
              </a:rPr>
              <a:t>在轉折點上，總能量等於位能，因此 </a:t>
            </a:r>
            <a:r>
              <a:rPr lang="en-US" altLang="zh-TW" i="1" dirty="0">
                <a:cs typeface="Times New Roman" pitchFamily="18" charset="0"/>
              </a:rPr>
              <a:t>K </a:t>
            </a:r>
            <a:r>
              <a:rPr lang="en-US" altLang="zh-TW" dirty="0">
                <a:cs typeface="Times New Roman" pitchFamily="18" charset="0"/>
              </a:rPr>
              <a:t>=</a:t>
            </a:r>
            <a:r>
              <a:rPr lang="en-US" altLang="zh-TW" i="1" dirty="0">
                <a:cs typeface="Times New Roman" pitchFamily="18" charset="0"/>
              </a:rPr>
              <a:t> E </a:t>
            </a:r>
            <a:r>
              <a:rPr lang="en-US" altLang="zh-TW" dirty="0">
                <a:cs typeface="Times New Roman" pitchFamily="18" charset="0"/>
              </a:rPr>
              <a:t>−</a:t>
            </a:r>
            <a:r>
              <a:rPr lang="en-US" altLang="zh-TW" i="1" dirty="0">
                <a:cs typeface="Times New Roman" pitchFamily="18" charset="0"/>
              </a:rPr>
              <a:t> U </a:t>
            </a:r>
            <a:r>
              <a:rPr lang="en-US" altLang="zh-TW" dirty="0">
                <a:cs typeface="Times New Roman" pitchFamily="18" charset="0"/>
              </a:rPr>
              <a:t>=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0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en-US" altLang="zh-TW" i="1" dirty="0">
                <a:cs typeface="Times New Roman" pitchFamily="18" charset="0"/>
              </a:rPr>
              <a:t>E </a:t>
            </a:r>
            <a:r>
              <a:rPr lang="zh-TW" altLang="en-US" dirty="0">
                <a:cs typeface="Times New Roman" pitchFamily="18" charset="0"/>
              </a:rPr>
              <a:t>不可能小於 </a:t>
            </a:r>
            <a:r>
              <a:rPr lang="en-US" altLang="zh-TW" i="1" dirty="0">
                <a:cs typeface="Times New Roman" pitchFamily="18" charset="0"/>
              </a:rPr>
              <a:t>U</a:t>
            </a:r>
            <a:r>
              <a:rPr lang="zh-TW" altLang="en-US" dirty="0">
                <a:cs typeface="Times New Roman" pitchFamily="18" charset="0"/>
              </a:rPr>
              <a:t>，否則 </a:t>
            </a:r>
            <a:r>
              <a:rPr lang="en-US" altLang="zh-TW" i="1" dirty="0">
                <a:cs typeface="Times New Roman" pitchFamily="18" charset="0"/>
              </a:rPr>
              <a:t>K </a:t>
            </a:r>
            <a:r>
              <a:rPr lang="zh-TW" altLang="en-US" dirty="0">
                <a:cs typeface="Times New Roman" pitchFamily="18" charset="0"/>
              </a:rPr>
              <a:t>就變成負值了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。</a:t>
            </a:r>
            <a:endParaRPr lang="zh-TW" altLang="en-US" dirty="0"/>
          </a:p>
        </p:txBody>
      </p:sp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4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66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34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8.8 </a:t>
            </a:r>
            <a:r>
              <a:rPr lang="zh-TW" altLang="en-US" dirty="0"/>
              <a:t>能量圖</a:t>
            </a: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CF1F5E44-1D87-449E-994B-E4B0411BF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700"/>
              </a:lnSpc>
            </a:pPr>
            <a:r>
              <a:rPr lang="zh-TW" altLang="en-US" dirty="0">
                <a:cs typeface="Times New Roman" pitchFamily="18" charset="0"/>
              </a:rPr>
              <a:t>在轉折點上，質點會瞬間靜止，然後反向運動。質點接近 </a:t>
            </a:r>
            <a:r>
              <a:rPr lang="en-US" altLang="zh-TW" i="1" dirty="0" err="1">
                <a:cs typeface="Times New Roman" pitchFamily="18" charset="0"/>
              </a:rPr>
              <a:t>r</a:t>
            </a:r>
            <a:r>
              <a:rPr lang="en-US" altLang="zh-TW" baseline="-25000" dirty="0" err="1">
                <a:cs typeface="Times New Roman" pitchFamily="18" charset="0"/>
              </a:rPr>
              <a:t>0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時速率會增大，在此處達到最大值，而到達另一端的轉折點時，速率又減為零。就這樣來回運動，重複不停。</a:t>
            </a:r>
          </a:p>
          <a:p>
            <a:pPr>
              <a:lnSpc>
                <a:spcPts val="3700"/>
              </a:lnSpc>
            </a:pPr>
            <a:r>
              <a:rPr lang="zh-TW" altLang="en-US" dirty="0">
                <a:cs typeface="Times New Roman" pitchFamily="18" charset="0"/>
              </a:rPr>
              <a:t>質點處於束縛態，而能量為 </a:t>
            </a:r>
            <a:r>
              <a:rPr lang="en-US" altLang="zh-TW" i="1" dirty="0" err="1">
                <a:cs typeface="Times New Roman" pitchFamily="18" charset="0"/>
              </a:rPr>
              <a:t>E</a:t>
            </a:r>
            <a:r>
              <a:rPr lang="en-US" altLang="zh-TW" baseline="-25000" dirty="0" err="1">
                <a:cs typeface="Times New Roman" pitchFamily="18" charset="0"/>
              </a:rPr>
              <a:t>1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時，轉折點在 </a:t>
            </a:r>
            <a:r>
              <a:rPr lang="en-US" altLang="zh-TW" i="1" dirty="0" err="1">
                <a:cs typeface="Times New Roman" pitchFamily="18" charset="0"/>
              </a:rPr>
              <a:t>r</a:t>
            </a:r>
            <a:r>
              <a:rPr lang="en-US" altLang="zh-TW" baseline="-25000" dirty="0" err="1">
                <a:cs typeface="Times New Roman" pitchFamily="18" charset="0"/>
              </a:rPr>
              <a:t>1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與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r'</a:t>
            </a:r>
            <a:r>
              <a:rPr lang="en-US" altLang="zh-TW" baseline="-25000" dirty="0" err="1">
                <a:cs typeface="Times New Roman" pitchFamily="18" charset="0"/>
              </a:rPr>
              <a:t>1</a:t>
            </a:r>
            <a:r>
              <a:rPr lang="zh-TW" altLang="en-US" dirty="0">
                <a:cs typeface="Times New Roman" pitchFamily="18" charset="0"/>
              </a:rPr>
              <a:t>。若其能量 </a:t>
            </a:r>
            <a:r>
              <a:rPr lang="en-US" altLang="zh-TW" i="1" dirty="0" err="1">
                <a:cs typeface="Times New Roman" pitchFamily="18" charset="0"/>
              </a:rPr>
              <a:t>E</a:t>
            </a:r>
            <a:r>
              <a:rPr lang="en-US" altLang="zh-TW" baseline="-25000" dirty="0" err="1">
                <a:cs typeface="Times New Roman" pitchFamily="18" charset="0"/>
              </a:rPr>
              <a:t>2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較高，則其轉折點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r</a:t>
            </a:r>
            <a:r>
              <a:rPr lang="en-US" altLang="zh-TW" baseline="-25000" dirty="0" err="1">
                <a:cs typeface="Times New Roman" pitchFamily="18" charset="0"/>
              </a:rPr>
              <a:t>2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與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r'</a:t>
            </a:r>
            <a:r>
              <a:rPr lang="en-US" altLang="zh-TW" baseline="-25000" dirty="0" err="1">
                <a:cs typeface="Times New Roman" pitchFamily="18" charset="0"/>
              </a:rPr>
              <a:t>2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相距較遠。顯然質點的運動並不對稱於平衡點 </a:t>
            </a:r>
            <a:r>
              <a:rPr lang="en-US" altLang="zh-TW" i="1" dirty="0" err="1">
                <a:cs typeface="Times New Roman" pitchFamily="18" charset="0"/>
              </a:rPr>
              <a:t>r</a:t>
            </a:r>
            <a:r>
              <a:rPr lang="en-US" altLang="zh-TW" baseline="-25000" dirty="0" err="1">
                <a:cs typeface="Times New Roman" pitchFamily="18" charset="0"/>
              </a:rPr>
              <a:t>0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i="1" dirty="0">
                <a:cs typeface="Times New Roman" pitchFamily="18" charset="0"/>
              </a:rPr>
              <a:t>。</a:t>
            </a:r>
            <a:r>
              <a:rPr lang="zh-TW" altLang="en-US" dirty="0">
                <a:cs typeface="Times New Roman" pitchFamily="18" charset="0"/>
              </a:rPr>
              <a:t>其位置之平均值大於 </a:t>
            </a:r>
            <a:r>
              <a:rPr lang="en-US" altLang="zh-TW" i="1" dirty="0" err="1">
                <a:cs typeface="Times New Roman" pitchFamily="18" charset="0"/>
              </a:rPr>
              <a:t>r</a:t>
            </a:r>
            <a:r>
              <a:rPr lang="en-US" altLang="zh-TW" baseline="-25000" dirty="0" err="1">
                <a:cs typeface="Times New Roman" pitchFamily="18" charset="0"/>
              </a:rPr>
              <a:t>0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，且隨 </a:t>
            </a:r>
            <a:r>
              <a:rPr lang="en-US" altLang="zh-TW" i="1" dirty="0">
                <a:cs typeface="Times New Roman" pitchFamily="18" charset="0"/>
              </a:rPr>
              <a:t>E </a:t>
            </a:r>
            <a:r>
              <a:rPr lang="zh-TW" altLang="en-US" dirty="0">
                <a:cs typeface="Times New Roman" pitchFamily="18" charset="0"/>
              </a:rPr>
              <a:t>之增加而增大。</a:t>
            </a:r>
            <a:endParaRPr lang="zh-TW" altLang="en-US" dirty="0"/>
          </a:p>
        </p:txBody>
      </p:sp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4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67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8.8 </a:t>
            </a:r>
            <a:r>
              <a:rPr lang="zh-TW" altLang="en-US" dirty="0"/>
              <a:t>能量圖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98A2383-23B3-4267-8CFE-E19975A6D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zh-TW" altLang="en-US" dirty="0">
                <a:cs typeface="Times New Roman" pitchFamily="18" charset="0"/>
              </a:rPr>
              <a:t>質點所具有的能量 </a:t>
            </a:r>
            <a:r>
              <a:rPr lang="en-US" altLang="zh-TW" i="1" dirty="0" err="1">
                <a:cs typeface="Times New Roman" pitchFamily="18" charset="0"/>
              </a:rPr>
              <a:t>E</a:t>
            </a:r>
            <a:r>
              <a:rPr lang="en-US" altLang="zh-TW" baseline="-25000" dirty="0" err="1">
                <a:cs typeface="Times New Roman" pitchFamily="18" charset="0"/>
              </a:rPr>
              <a:t>3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&gt; 0 </a:t>
            </a:r>
            <a:r>
              <a:rPr lang="zh-TW" altLang="en-US" dirty="0">
                <a:cs typeface="Times New Roman" pitchFamily="18" charset="0"/>
              </a:rPr>
              <a:t>時，它未受束縛，而且只有一個位於 </a:t>
            </a:r>
            <a:r>
              <a:rPr lang="en-US" altLang="zh-TW" i="1" dirty="0" err="1">
                <a:cs typeface="Times New Roman" pitchFamily="18" charset="0"/>
              </a:rPr>
              <a:t>r</a:t>
            </a:r>
            <a:r>
              <a:rPr lang="en-US" altLang="zh-TW" baseline="-25000" dirty="0" err="1">
                <a:cs typeface="Times New Roman" pitchFamily="18" charset="0"/>
              </a:rPr>
              <a:t>3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的轉折點。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ts val="3600"/>
              </a:lnSpc>
            </a:pPr>
            <a:r>
              <a:rPr lang="zh-TW" altLang="en-US" dirty="0">
                <a:cs typeface="Times New Roman" pitchFamily="18" charset="0"/>
              </a:rPr>
              <a:t>當它從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>
                <a:cs typeface="Times New Roman" pitchFamily="18" charset="0"/>
              </a:rPr>
              <a:t>r </a:t>
            </a:r>
            <a:r>
              <a:rPr lang="zh-TW" altLang="en-US" dirty="0">
                <a:cs typeface="Times New Roman" pitchFamily="18" charset="0"/>
              </a:rPr>
              <a:t>很大的地方向內移動時，速率會增加，直到 </a:t>
            </a:r>
            <a:r>
              <a:rPr lang="en-US" altLang="zh-TW" i="1" dirty="0" err="1">
                <a:cs typeface="Times New Roman" pitchFamily="18" charset="0"/>
              </a:rPr>
              <a:t>r</a:t>
            </a:r>
            <a:r>
              <a:rPr lang="en-US" altLang="zh-TW" baseline="-25000" dirty="0" err="1">
                <a:cs typeface="Times New Roman" pitchFamily="18" charset="0"/>
              </a:rPr>
              <a:t>0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處為止，然後到 </a:t>
            </a:r>
            <a:r>
              <a:rPr lang="en-US" altLang="zh-TW" i="1" dirty="0" err="1">
                <a:cs typeface="Times New Roman" pitchFamily="18" charset="0"/>
              </a:rPr>
              <a:t>r</a:t>
            </a:r>
            <a:r>
              <a:rPr lang="en-US" altLang="zh-TW" baseline="-25000" dirty="0" err="1">
                <a:cs typeface="Times New Roman" pitchFamily="18" charset="0"/>
              </a:rPr>
              <a:t>3</a:t>
            </a:r>
            <a:r>
              <a:rPr lang="en-US" altLang="zh-TW" baseline="-25000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處又降為零。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ts val="3600"/>
              </a:lnSpc>
            </a:pPr>
            <a:r>
              <a:rPr lang="zh-TW" altLang="en-US" dirty="0">
                <a:cs typeface="Times New Roman" pitchFamily="18" charset="0"/>
              </a:rPr>
              <a:t>它在折返後，就不會再回來。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ts val="3600"/>
              </a:lnSpc>
            </a:pPr>
            <a:r>
              <a:rPr lang="zh-TW" altLang="en-US" dirty="0">
                <a:cs typeface="Times New Roman" pitchFamily="18" charset="0"/>
              </a:rPr>
              <a:t>能量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>
                <a:cs typeface="Times New Roman" pitchFamily="18" charset="0"/>
              </a:rPr>
              <a:t>E </a:t>
            </a:r>
            <a:r>
              <a:rPr lang="zh-TW" altLang="en-US" dirty="0">
                <a:cs typeface="Times New Roman" pitchFamily="18" charset="0"/>
              </a:rPr>
              <a:t>為正值的質點，如果與其他粒子碰撞或向外輻射而失去能量，也能成為束縛質點。</a:t>
            </a:r>
          </a:p>
        </p:txBody>
      </p:sp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4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88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8.8 </a:t>
            </a:r>
            <a:r>
              <a:rPr lang="zh-TW" altLang="en-US" dirty="0"/>
              <a:t>能量圖</a:t>
            </a:r>
          </a:p>
        </p:txBody>
      </p:sp>
      <p:sp>
        <p:nvSpPr>
          <p:cNvPr id="68610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這種過程可能繼續重複，而使其能量降到較低的能階。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使處於束縛態的質點成為不受束縛的質點，所須由外界提供的最小能量，稱為其</a:t>
            </a:r>
            <a:r>
              <a:rPr lang="zh-TW" altLang="en-US" b="1" dirty="0">
                <a:solidFill>
                  <a:srgbClr val="C00000"/>
                </a:solidFill>
              </a:rPr>
              <a:t>束縛能</a:t>
            </a:r>
            <a:r>
              <a:rPr lang="en-US" altLang="zh-TW" dirty="0"/>
              <a:t>(binding energy)</a:t>
            </a:r>
            <a:r>
              <a:rPr lang="zh-TW" altLang="en-US" dirty="0"/>
              <a:t>。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4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69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9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8.1 </a:t>
            </a:r>
            <a:r>
              <a:rPr lang="zh-TW" altLang="en-US" dirty="0"/>
              <a:t>位能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03549D5-AE07-4636-8982-1F955AE9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C00000"/>
                </a:solidFill>
              </a:rPr>
              <a:t>位能</a:t>
            </a:r>
            <a:r>
              <a:rPr lang="en-US" altLang="zh-TW" dirty="0">
                <a:solidFill>
                  <a:srgbClr val="0070C0"/>
                </a:solidFill>
              </a:rPr>
              <a:t>(potential energy)</a:t>
            </a:r>
            <a:r>
              <a:rPr lang="zh-TW" altLang="en-US" dirty="0"/>
              <a:t>非常合乎能量乃是作功的能力這種觀念。</a:t>
            </a:r>
          </a:p>
          <a:p>
            <a:r>
              <a:rPr lang="zh-TW" altLang="en-US" dirty="0"/>
              <a:t>例如，從地面升高的物體之重力位能，可用來壓縮或伸張彈簧、舉起另一重物、或把樁打入地下。成捲的彈簧鬆開或伸直的彈簧回復自然長度時，所儲存的位能就可用來作功。</a:t>
            </a:r>
          </a:p>
          <a:p>
            <a:r>
              <a:rPr lang="zh-TW" altLang="en-US" dirty="0"/>
              <a:t>例如，把物塊繫於彈簧上，彈性位能就可轉換為物塊的動能。</a:t>
            </a:r>
          </a:p>
        </p:txBody>
      </p:sp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4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832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8.8 </a:t>
            </a:r>
            <a:r>
              <a:rPr lang="zh-TW" altLang="en-US" dirty="0"/>
              <a:t>能量圖</a:t>
            </a:r>
          </a:p>
        </p:txBody>
      </p:sp>
      <p:sp>
        <p:nvSpPr>
          <p:cNvPr id="69634" name="內容版面配置區 1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402832" cy="5040560"/>
          </a:xfrm>
        </p:spPr>
        <p:txBody>
          <a:bodyPr>
            <a:noAutofit/>
          </a:bodyPr>
          <a:lstStyle/>
          <a:p>
            <a:pPr>
              <a:lnSpc>
                <a:spcPts val="3600"/>
              </a:lnSpc>
              <a:buFont typeface="Wingdings" pitchFamily="2" charset="2"/>
              <a:buChar char="Ø"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對於圖 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8.15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的位能函數而言，第 </a:t>
            </a:r>
            <a:r>
              <a:rPr lang="en-US" altLang="zh-TW" i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個能態的束縛能為 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|</a:t>
            </a:r>
            <a:r>
              <a:rPr lang="en-US" altLang="zh-TW" i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</a:t>
            </a:r>
            <a:r>
              <a:rPr lang="en-US" altLang="zh-TW" baseline="-250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|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lnSpc>
                <a:spcPts val="3600"/>
              </a:lnSpc>
              <a:buFont typeface="Wingdings" pitchFamily="2" charset="2"/>
              <a:buChar char="Ø"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對原子中的電子來說，最低能態的束縛能就稱為</a:t>
            </a:r>
            <a:r>
              <a:rPr lang="zh-TW" altLang="en-US" b="1" dirty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游離能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(ionization energy)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。對分子而言，則稱為</a:t>
            </a:r>
            <a:r>
              <a:rPr lang="zh-TW" altLang="en-US" b="1" dirty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解離能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(dissociation energy)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 </a:t>
            </a:r>
          </a:p>
          <a:p>
            <a:pPr>
              <a:lnSpc>
                <a:spcPts val="3600"/>
              </a:lnSpc>
            </a:pPr>
            <a:endParaRPr lang="zh-TW" altLang="en-US" dirty="0"/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70</a:t>
            </a:fld>
            <a:endParaRPr lang="en-GB" dirty="0"/>
          </a:p>
        </p:txBody>
      </p:sp>
      <p:pic>
        <p:nvPicPr>
          <p:cNvPr id="8" name="內容版面配置區 10">
            <a:extLst>
              <a:ext uri="{FF2B5EF4-FFF2-40B4-BE49-F238E27FC236}">
                <a16:creationId xmlns:a16="http://schemas.microsoft.com/office/drawing/2014/main" id="{EC2387A7-D48F-4F23-8110-E412A831A2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10433" y="1533198"/>
            <a:ext cx="3968591" cy="449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0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8.1 </a:t>
            </a:r>
            <a:r>
              <a:rPr lang="zh-TW" altLang="en-US" dirty="0"/>
              <a:t>位能</a:t>
            </a:r>
          </a:p>
        </p:txBody>
      </p:sp>
      <p:sp>
        <p:nvSpPr>
          <p:cNvPr id="14338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位能與外功</a:t>
            </a:r>
            <a:endParaRPr lang="en-US" altLang="zh-TW" sz="3200" b="1" dirty="0">
              <a:solidFill>
                <a:schemeClr val="accent6"/>
              </a:solidFill>
            </a:endParaRPr>
          </a:p>
          <a:p>
            <a:r>
              <a:rPr lang="zh-TW" altLang="en-US" dirty="0"/>
              <a:t>如以上所述，外力所作的功可改變系統的位能。如果作用於</a:t>
            </a:r>
            <a:r>
              <a:rPr lang="en-US" altLang="zh-TW" dirty="0"/>
              <a:t>(</a:t>
            </a:r>
            <a:r>
              <a:rPr lang="zh-TW" altLang="en-US" dirty="0"/>
              <a:t>比方說</a:t>
            </a:r>
            <a:r>
              <a:rPr lang="en-US" altLang="zh-TW" dirty="0"/>
              <a:t>)</a:t>
            </a:r>
            <a:r>
              <a:rPr lang="zh-TW" altLang="en-US" dirty="0"/>
              <a:t>蘋果的外力和重力恰好平衡，蘋果的速率和動能就不會改變。在這種情形下，所有的外功必定成為位能的變化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正的外功導致系統的位能增加。 </a:t>
            </a:r>
          </a:p>
          <a:p>
            <a:endParaRPr lang="zh-TW" altLang="en-US" dirty="0"/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E7CED20-10F8-4244-9292-F56C411E5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4077072"/>
            <a:ext cx="6294120" cy="4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2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BB9984-D706-4CD5-A2C5-356B3000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8.1 </a:t>
            </a:r>
            <a:r>
              <a:rPr lang="zh-TW" altLang="en-US" dirty="0"/>
              <a:t>位能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9BB163-85D3-4119-BFE6-9FA3621E8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</a:pPr>
            <a:r>
              <a:rPr lang="zh-TW" altLang="en-US" dirty="0">
                <a:cs typeface="Times New Roman" pitchFamily="18" charset="0"/>
              </a:rPr>
              <a:t>如果起始組態的位能為零，則 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ts val="4000"/>
              </a:lnSpc>
            </a:pPr>
            <a:endParaRPr lang="en-US" altLang="zh-TW" i="1" dirty="0">
              <a:cs typeface="Times New Roman" pitchFamily="18" charset="0"/>
            </a:endParaRPr>
          </a:p>
          <a:p>
            <a:pPr>
              <a:lnSpc>
                <a:spcPts val="4000"/>
              </a:lnSpc>
            </a:pPr>
            <a:endParaRPr lang="en-US" altLang="zh-TW" b="1" dirty="0">
              <a:cs typeface="Times New Roman" pitchFamily="18" charset="0"/>
            </a:endParaRPr>
          </a:p>
          <a:p>
            <a:pPr>
              <a:lnSpc>
                <a:spcPts val="4000"/>
              </a:lnSpc>
            </a:pP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系統在某位置的位能，乃是將其粒子從 </a:t>
            </a:r>
            <a:r>
              <a:rPr lang="en-US" altLang="zh-TW" b="1" dirty="0">
                <a:solidFill>
                  <a:srgbClr val="0070C0"/>
                </a:solidFill>
                <a:cs typeface="Times New Roman" pitchFamily="18" charset="0"/>
              </a:rPr>
              <a:t>U = 0 </a:t>
            </a: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的組態，以等速率移到該位置時所需的外功。 </a:t>
            </a:r>
            <a:endParaRPr lang="zh-TW" altLang="en-US" dirty="0">
              <a:cs typeface="Times New Roman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9A19DE9-9050-4D1B-A2AE-770E5AF6C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8</a:t>
            </a:r>
            <a:r>
              <a:rPr lang="zh-TW" altLang="en-US"/>
              <a:t>章 能量守恆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FC3F724-CC34-40FD-9A01-C7EA9D3A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9</a:t>
            </a:fld>
            <a:endParaRPr lang="en-GB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35D5421-9A38-459B-8212-FB7D1C3CB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2348880"/>
            <a:ext cx="2433638" cy="48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25144"/>
      </p:ext>
    </p:extLst>
  </p:cSld>
  <p:clrMapOvr>
    <a:masterClrMapping/>
  </p:clrMapOvr>
</p:sld>
</file>

<file path=ppt/theme/theme1.xml><?xml version="1.0" encoding="utf-8"?>
<a:theme xmlns:a="http://schemas.openxmlformats.org/drawingml/2006/main" name="PHYS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YS.potx" id="{98E04493-CB15-4BD8-BACC-575DD2A1C759}" vid="{E35F2D3A-49ED-4280-A7AD-151964FEB1B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PHYS</Template>
  <TotalTime>945</TotalTime>
  <Words>4573</Words>
  <Application>Microsoft Office PowerPoint</Application>
  <PresentationFormat>如螢幕大小 (4:3)</PresentationFormat>
  <Paragraphs>395</Paragraphs>
  <Slides>70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70</vt:i4>
      </vt:variant>
    </vt:vector>
  </HeadingPairs>
  <TitlesOfParts>
    <vt:vector size="76" baseType="lpstr">
      <vt:lpstr>標楷體</vt:lpstr>
      <vt:lpstr>Arial</vt:lpstr>
      <vt:lpstr>Calibri</vt:lpstr>
      <vt:lpstr>Times New Roman</vt:lpstr>
      <vt:lpstr>Wingdings</vt:lpstr>
      <vt:lpstr>PHYS</vt:lpstr>
      <vt:lpstr>PowerPoint 簡報</vt:lpstr>
      <vt:lpstr>普通物理學(第三版) 原著：Harris Benson</vt:lpstr>
      <vt:lpstr>第 8 章 能量守恆</vt:lpstr>
      <vt:lpstr>本章要點</vt:lpstr>
      <vt:lpstr>本章內容</vt:lpstr>
      <vt:lpstr>8.1 位能</vt:lpstr>
      <vt:lpstr>8.1 位能</vt:lpstr>
      <vt:lpstr>8.1 位能</vt:lpstr>
      <vt:lpstr>8.1 位能</vt:lpstr>
      <vt:lpstr>8.2 保守力</vt:lpstr>
      <vt:lpstr>8.2 保守力</vt:lpstr>
      <vt:lpstr>8.2 保守力</vt:lpstr>
      <vt:lpstr>8.2 保守力</vt:lpstr>
      <vt:lpstr>8.2 保守力</vt:lpstr>
      <vt:lpstr>8.3 位能與保守力</vt:lpstr>
      <vt:lpstr>8.3 位能與保守力</vt:lpstr>
      <vt:lpstr>8.3 位能與保守力</vt:lpstr>
      <vt:lpstr>8.4 位能函數</vt:lpstr>
      <vt:lpstr>8.4 位能函數</vt:lpstr>
      <vt:lpstr>8.4 位能函數</vt:lpstr>
      <vt:lpstr>例題 8.1</vt:lpstr>
      <vt:lpstr>例題 8.2</vt:lpstr>
      <vt:lpstr>8.5 機械能守恆</vt:lpstr>
      <vt:lpstr>8.5 機械能守恆</vt:lpstr>
      <vt:lpstr>8.5 機械能守恆</vt:lpstr>
      <vt:lpstr>8.5 機械能守恆</vt:lpstr>
      <vt:lpstr>8.5 機械能守恆</vt:lpstr>
      <vt:lpstr>8.5 機械能守恆</vt:lpstr>
      <vt:lpstr>8.5 機械能守恆</vt:lpstr>
      <vt:lpstr>8.5 機械能守恆</vt:lpstr>
      <vt:lpstr>8.5 機械能守恆</vt:lpstr>
      <vt:lpstr>8.5 機械能守恆</vt:lpstr>
      <vt:lpstr>8.5 機械能守恆</vt:lpstr>
      <vt:lpstr>8.5 機械能守恆</vt:lpstr>
      <vt:lpstr>8.5 機械能守恆</vt:lpstr>
      <vt:lpstr>8.5 機械能守恆</vt:lpstr>
      <vt:lpstr>8.5 機械能守恆</vt:lpstr>
      <vt:lpstr>8.5 機械能守恆</vt:lpstr>
      <vt:lpstr>8.5 機械能守恆</vt:lpstr>
      <vt:lpstr>8.5 機械能守恆</vt:lpstr>
      <vt:lpstr>例題 8.3</vt:lpstr>
      <vt:lpstr>例題 8.4</vt:lpstr>
      <vt:lpstr>例題 8.5</vt:lpstr>
      <vt:lpstr>練習題1</vt:lpstr>
      <vt:lpstr>例題 8.6</vt:lpstr>
      <vt:lpstr>練習題2</vt:lpstr>
      <vt:lpstr>例題 8.7</vt:lpstr>
      <vt:lpstr>練習題3</vt:lpstr>
      <vt:lpstr>8.6 機械能與非保守力</vt:lpstr>
      <vt:lpstr>8.6 機械能與非保守力</vt:lpstr>
      <vt:lpstr>8.6 機械能與非保守力</vt:lpstr>
      <vt:lpstr>例題 8.8</vt:lpstr>
      <vt:lpstr>例題 8.9</vt:lpstr>
      <vt:lpstr>練習題4</vt:lpstr>
      <vt:lpstr>8.7 保守力與位能函數</vt:lpstr>
      <vt:lpstr>8.7 保守力與位能函數</vt:lpstr>
      <vt:lpstr>8.7 保守力與位能函數</vt:lpstr>
      <vt:lpstr>8.7 保守力與位能函數</vt:lpstr>
      <vt:lpstr>8.7 保守力與位能函數</vt:lpstr>
      <vt:lpstr>8.7 保守力與位能函數</vt:lpstr>
      <vt:lpstr>8.7 保守力與位能函數</vt:lpstr>
      <vt:lpstr>8.7 保守力與位能函數</vt:lpstr>
      <vt:lpstr>8.8 能量圖</vt:lpstr>
      <vt:lpstr>8.8 能量圖</vt:lpstr>
      <vt:lpstr>8.8 能量圖</vt:lpstr>
      <vt:lpstr>8.8 能量圖</vt:lpstr>
      <vt:lpstr>8.8 能量圖</vt:lpstr>
      <vt:lpstr>8.8 能量圖</vt:lpstr>
      <vt:lpstr>8.8 能量圖</vt:lpstr>
      <vt:lpstr>8.8 能量圖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User</dc:creator>
  <cp:lastModifiedBy>Fenny Lee</cp:lastModifiedBy>
  <cp:revision>222</cp:revision>
  <dcterms:modified xsi:type="dcterms:W3CDTF">2020-06-16T01:44:05Z</dcterms:modified>
</cp:coreProperties>
</file>